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9" r:id="rId3"/>
    <p:sldId id="263" r:id="rId4"/>
    <p:sldId id="261" r:id="rId5"/>
    <p:sldId id="264" r:id="rId6"/>
    <p:sldId id="265" r:id="rId7"/>
    <p:sldId id="266" r:id="rId8"/>
    <p:sldId id="267" r:id="rId9"/>
    <p:sldId id="269" r:id="rId10"/>
    <p:sldId id="270" r:id="rId11"/>
    <p:sldId id="274" r:id="rId12"/>
    <p:sldId id="273" r:id="rId13"/>
    <p:sldId id="276" r:id="rId14"/>
    <p:sldId id="277" r:id="rId15"/>
    <p:sldId id="278" r:id="rId16"/>
    <p:sldId id="279" r:id="rId17"/>
    <p:sldId id="280" r:id="rId18"/>
    <p:sldId id="281" r:id="rId19"/>
    <p:sldId id="282" r:id="rId20"/>
    <p:sldId id="285" r:id="rId21"/>
    <p:sldId id="283" r:id="rId22"/>
    <p:sldId id="28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notesViewPr>
    <p:cSldViewPr snapToGrid="0">
      <p:cViewPr varScale="1">
        <p:scale>
          <a:sx n="88" d="100"/>
          <a:sy n="88" d="100"/>
        </p:scale>
        <p:origin x="3822" y="6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71C3F9-B1EA-4BAD-B71B-52384B74B697}" type="datetimeFigureOut">
              <a:rPr lang="en-US" smtClean="0"/>
              <a:t>10/9/2019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3E1EA7-8EF6-4C00-B147-591FAE3DAE30}" type="slidenum">
              <a:rPr lang="en-US" smtClean="0"/>
              <a:t>‹#›</a:t>
            </a:fld>
            <a:endParaRPr lang="en-US"/>
          </a:p>
        </p:txBody>
      </p:sp>
    </p:spTree>
    <p:extLst>
      <p:ext uri="{BB962C8B-B14F-4D97-AF65-F5344CB8AC3E}">
        <p14:creationId xmlns:p14="http://schemas.microsoft.com/office/powerpoint/2010/main" val="34998594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2</a:t>
            </a:fld>
            <a:endParaRPr lang="en-US"/>
          </a:p>
        </p:txBody>
      </p:sp>
    </p:spTree>
    <p:extLst>
      <p:ext uri="{BB962C8B-B14F-4D97-AF65-F5344CB8AC3E}">
        <p14:creationId xmlns:p14="http://schemas.microsoft.com/office/powerpoint/2010/main" val="33194025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Pick this or the next problem. They should map out the site before working in the calculator. If they get done early, do both problems.</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21</a:t>
            </a:fld>
            <a:endParaRPr lang="en-US"/>
          </a:p>
        </p:txBody>
      </p:sp>
    </p:spTree>
    <p:extLst>
      <p:ext uri="{BB962C8B-B14F-4D97-AF65-F5344CB8AC3E}">
        <p14:creationId xmlns:p14="http://schemas.microsoft.com/office/powerpoint/2010/main" val="915587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calculator can be used to calculate reductions for individual BMPs, progress toward meeting a performance goal, and/or on an average annual basis. Examples:</a:t>
            </a:r>
          </a:p>
          <a:p>
            <a:pPr marL="171450" indent="-171450">
              <a:buFont typeface="Arial" panose="020B0604020202020204" pitchFamily="34" charset="0"/>
              <a:buChar char="•"/>
            </a:pPr>
            <a:r>
              <a:rPr lang="en-US" dirty="0" smtClean="0"/>
              <a:t>For a BMP, we may want to see how a specific BMP is performing</a:t>
            </a:r>
          </a:p>
          <a:p>
            <a:pPr marL="171450" indent="-171450">
              <a:buFont typeface="Arial" panose="020B0604020202020204" pitchFamily="34" charset="0"/>
              <a:buChar char="•"/>
            </a:pPr>
            <a:r>
              <a:rPr lang="en-US" dirty="0" smtClean="0"/>
              <a:t>For a performance goal – are we meeting some target, such as MIDS (1.1 inches) or the construction permit</a:t>
            </a:r>
          </a:p>
          <a:p>
            <a:pPr marL="171450" indent="-171450">
              <a:buFont typeface="Arial" panose="020B0604020202020204" pitchFamily="34" charset="0"/>
              <a:buChar char="•"/>
            </a:pPr>
            <a:r>
              <a:rPr lang="en-US" dirty="0" smtClean="0"/>
              <a:t>Annual average reduction calculations have a variety of potential uses, such as looking at reductions in TSS or P loading in response to a TMDL </a:t>
            </a:r>
          </a:p>
          <a:p>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3</a:t>
            </a:fld>
            <a:endParaRPr lang="en-US"/>
          </a:p>
        </p:txBody>
      </p:sp>
    </p:spTree>
    <p:extLst>
      <p:ext uri="{BB962C8B-B14F-4D97-AF65-F5344CB8AC3E}">
        <p14:creationId xmlns:p14="http://schemas.microsoft.com/office/powerpoint/2010/main" val="4254266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described above, the performance goal will not be met. Have the attendees look at the site summary and see which BMPs are undersized or oversized. Routing the </a:t>
            </a:r>
            <a:r>
              <a:rPr lang="en-US" dirty="0" err="1" smtClean="0"/>
              <a:t>bioretention</a:t>
            </a:r>
            <a:r>
              <a:rPr lang="en-US" dirty="0" smtClean="0"/>
              <a:t> to the infiltration will meet the performance goal.</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4</a:t>
            </a:fld>
            <a:endParaRPr lang="en-US"/>
          </a:p>
        </p:txBody>
      </p:sp>
    </p:spTree>
    <p:extLst>
      <p:ext uri="{BB962C8B-B14F-4D97-AF65-F5344CB8AC3E}">
        <p14:creationId xmlns:p14="http://schemas.microsoft.com/office/powerpoint/2010/main" val="852531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calculator has three basic types of BMPs. A brief explanation of removal for each is warranted. Since later slides don’t cover ponds and wetlands, should mention the calculator assumes no volume reduction for these and these are properly sized.</a:t>
            </a:r>
          </a:p>
          <a:p>
            <a:endParaRPr lang="en-US" dirty="0"/>
          </a:p>
          <a:p>
            <a:r>
              <a:rPr lang="en-US" dirty="0" smtClean="0"/>
              <a:t>Also, this does not include the Other BMP, which can be used in a variety of ways.</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6</a:t>
            </a:fld>
            <a:endParaRPr lang="en-US"/>
          </a:p>
        </p:txBody>
      </p:sp>
    </p:spTree>
    <p:extLst>
      <p:ext uri="{BB962C8B-B14F-4D97-AF65-F5344CB8AC3E}">
        <p14:creationId xmlns:p14="http://schemas.microsoft.com/office/powerpoint/2010/main" val="11740136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discussion of these here. Just informing attendees what the BMPs are. They are discussed in greater detail later.</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7</a:t>
            </a:fld>
            <a:endParaRPr lang="en-US"/>
          </a:p>
        </p:txBody>
      </p:sp>
    </p:spTree>
    <p:extLst>
      <p:ext uri="{BB962C8B-B14F-4D97-AF65-F5344CB8AC3E}">
        <p14:creationId xmlns:p14="http://schemas.microsoft.com/office/powerpoint/2010/main" val="26279287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Should only take 5 minutes or so. Check to make sure the solution makes physical sense. For example, could put in a very large </a:t>
            </a:r>
            <a:r>
              <a:rPr lang="en-US" dirty="0" err="1" smtClean="0"/>
              <a:t>bioinfiltration</a:t>
            </a:r>
            <a:r>
              <a:rPr lang="en-US" dirty="0" smtClean="0"/>
              <a:t> system, but is this always practical?</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9</a:t>
            </a:fld>
            <a:endParaRPr lang="en-US"/>
          </a:p>
        </p:txBody>
      </p:sp>
    </p:spTree>
    <p:extLst>
      <p:ext uri="{BB962C8B-B14F-4D97-AF65-F5344CB8AC3E}">
        <p14:creationId xmlns:p14="http://schemas.microsoft.com/office/powerpoint/2010/main" val="3867125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Will illustrate specific warnings and restrictions when the individual BMPs are discussed later</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10</a:t>
            </a:fld>
            <a:endParaRPr lang="en-US"/>
          </a:p>
        </p:txBody>
      </p:sp>
    </p:spTree>
    <p:extLst>
      <p:ext uri="{BB962C8B-B14F-4D97-AF65-F5344CB8AC3E}">
        <p14:creationId xmlns:p14="http://schemas.microsoft.com/office/powerpoint/2010/main" val="34537379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Looks like a busy slide, but it’s not. The image in the lower left just shows what a treatment train looks like in the calculator. The images on the right show a BMP being routed to another and what this looks like in the BMP summary tab. Show attendees how accounting occurs within each BMP in the summary tab.</a:t>
            </a:r>
            <a:endParaRPr lang="en-US" dirty="0"/>
          </a:p>
        </p:txBody>
      </p:sp>
      <p:sp>
        <p:nvSpPr>
          <p:cNvPr id="4" name="Slide Number Placeholder 3"/>
          <p:cNvSpPr>
            <a:spLocks noGrp="1"/>
          </p:cNvSpPr>
          <p:nvPr>
            <p:ph type="sldNum" sz="quarter" idx="10"/>
          </p:nvPr>
        </p:nvSpPr>
        <p:spPr/>
        <p:txBody>
          <a:bodyPr/>
          <a:lstStyle/>
          <a:p>
            <a:fld id="{873E1EA7-8EF6-4C00-B147-591FAE3DAE30}" type="slidenum">
              <a:rPr lang="en-US" smtClean="0"/>
              <a:t>11</a:t>
            </a:fld>
            <a:endParaRPr lang="en-US"/>
          </a:p>
        </p:txBody>
      </p:sp>
    </p:spTree>
    <p:extLst>
      <p:ext uri="{BB962C8B-B14F-4D97-AF65-F5344CB8AC3E}">
        <p14:creationId xmlns:p14="http://schemas.microsoft.com/office/powerpoint/2010/main" val="1692011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this slide and the next several slides on BMPs, go into the calculator and demo to the group how these work within each BMP. Encourage them to mimic on their machines what you are doing on the main screen. Explain what each selection does. For example, raising the underdrain increases infiltration volume; adding a tree does the same.</a:t>
            </a:r>
            <a:endParaRPr lang="en-US" dirty="0"/>
          </a:p>
        </p:txBody>
      </p:sp>
      <p:sp>
        <p:nvSpPr>
          <p:cNvPr id="4" name="Slide Number Placeholder 3"/>
          <p:cNvSpPr>
            <a:spLocks noGrp="1"/>
          </p:cNvSpPr>
          <p:nvPr>
            <p:ph type="sldNum" sz="quarter" idx="10"/>
          </p:nvPr>
        </p:nvSpPr>
        <p:spPr/>
        <p:txBody>
          <a:bodyPr/>
          <a:lstStyle/>
          <a:p>
            <a:fld id="{B65CEA41-31F0-48E0-8631-C068EE6D7F08}" type="slidenum">
              <a:rPr lang="en-US" smtClean="0"/>
              <a:t>13</a:t>
            </a:fld>
            <a:endParaRPr lang="en-US"/>
          </a:p>
        </p:txBody>
      </p:sp>
    </p:spTree>
    <p:extLst>
      <p:ext uri="{BB962C8B-B14F-4D97-AF65-F5344CB8AC3E}">
        <p14:creationId xmlns:p14="http://schemas.microsoft.com/office/powerpoint/2010/main" val="3237736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10/9/2019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308483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10/9/2019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169397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10/9/2019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013642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3A897FA-AD17-4FA0-8A43-FF8751BA39BD}" type="datetimeFigureOut">
              <a:rPr lang="en-US" smtClean="0"/>
              <a:t>10/9/2019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868549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03A897FA-AD17-4FA0-8A43-FF8751BA39BD}" type="datetimeFigureOut">
              <a:rPr lang="en-US" smtClean="0"/>
              <a:t>10/9/2019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488929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3A897FA-AD17-4FA0-8A43-FF8751BA39BD}" type="datetimeFigureOut">
              <a:rPr lang="en-US" smtClean="0"/>
              <a:t>10/9/2019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481453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3A897FA-AD17-4FA0-8A43-FF8751BA39BD}" type="datetimeFigureOut">
              <a:rPr lang="en-US" smtClean="0"/>
              <a:t>10/9/2019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18397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3A897FA-AD17-4FA0-8A43-FF8751BA39BD}" type="datetimeFigureOut">
              <a:rPr lang="en-US" smtClean="0"/>
              <a:t>10/9/2019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3794186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A897FA-AD17-4FA0-8A43-FF8751BA39BD}" type="datetimeFigureOut">
              <a:rPr lang="en-US" smtClean="0"/>
              <a:t>10/9/2019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42311414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3A897FA-AD17-4FA0-8A43-FF8751BA39BD}" type="datetimeFigureOut">
              <a:rPr lang="en-US" smtClean="0"/>
              <a:t>10/9/2019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11220573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03A897FA-AD17-4FA0-8A43-FF8751BA39BD}" type="datetimeFigureOut">
              <a:rPr lang="en-US" smtClean="0"/>
              <a:t>10/9/2019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A74EA73-3E36-4415-94CF-18B65C9D337D}" type="slidenum">
              <a:rPr lang="en-US" smtClean="0"/>
              <a:t>‹#›</a:t>
            </a:fld>
            <a:endParaRPr lang="en-US"/>
          </a:p>
        </p:txBody>
      </p:sp>
    </p:spTree>
    <p:extLst>
      <p:ext uri="{BB962C8B-B14F-4D97-AF65-F5344CB8AC3E}">
        <p14:creationId xmlns:p14="http://schemas.microsoft.com/office/powerpoint/2010/main" val="2979384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A897FA-AD17-4FA0-8A43-FF8751BA39BD}" type="datetimeFigureOut">
              <a:rPr lang="en-US" smtClean="0"/>
              <a:t>10/9/2019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74EA73-3E36-4415-94CF-18B65C9D337D}" type="slidenum">
              <a:rPr lang="en-US" smtClean="0"/>
              <a:t>‹#›</a:t>
            </a:fld>
            <a:endParaRPr lang="en-US"/>
          </a:p>
        </p:txBody>
      </p:sp>
    </p:spTree>
    <p:extLst>
      <p:ext uri="{BB962C8B-B14F-4D97-AF65-F5344CB8AC3E}">
        <p14:creationId xmlns:p14="http://schemas.microsoft.com/office/powerpoint/2010/main" val="4137009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jpe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1.jpeg"/><Relationship Id="rId7" Type="http://schemas.openxmlformats.org/officeDocument/2006/relationships/image" Target="../media/image14.wmf"/><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jpeg"/><Relationship Id="rId10" Type="http://schemas.openxmlformats.org/officeDocument/2006/relationships/image" Target="../media/image17.png"/><Relationship Id="rId4" Type="http://schemas.openxmlformats.org/officeDocument/2006/relationships/image" Target="../media/image5.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723842"/>
          </a:xfrm>
        </p:spPr>
        <p:txBody>
          <a:bodyPr/>
          <a:lstStyle/>
          <a:p>
            <a:r>
              <a:rPr lang="en-US" b="1" dirty="0" smtClean="0"/>
              <a:t>Agenda</a:t>
            </a:r>
            <a:endParaRPr lang="en-US" b="1" dirty="0"/>
          </a:p>
        </p:txBody>
      </p:sp>
      <p:sp>
        <p:nvSpPr>
          <p:cNvPr id="3" name="Content Placeholder 2"/>
          <p:cNvSpPr>
            <a:spLocks noGrp="1"/>
          </p:cNvSpPr>
          <p:nvPr>
            <p:ph idx="1"/>
          </p:nvPr>
        </p:nvSpPr>
        <p:spPr>
          <a:xfrm>
            <a:off x="838200" y="1088968"/>
            <a:ext cx="10515600" cy="5087995"/>
          </a:xfrm>
        </p:spPr>
        <p:txBody>
          <a:bodyPr>
            <a:normAutofit/>
          </a:bodyPr>
          <a:lstStyle/>
          <a:p>
            <a:r>
              <a:rPr lang="en-US" dirty="0" smtClean="0">
                <a:effectLst/>
                <a:latin typeface="Arial" panose="020B0604020202020204" pitchFamily="34" charset="0"/>
              </a:rPr>
              <a:t>What is the calculator and how is it used?</a:t>
            </a:r>
          </a:p>
          <a:p>
            <a:r>
              <a:rPr lang="en-US" dirty="0" smtClean="0">
                <a:effectLst/>
                <a:latin typeface="Arial" panose="020B0604020202020204" pitchFamily="34" charset="0"/>
              </a:rPr>
              <a:t>Kickoff example illustrating the basics</a:t>
            </a:r>
          </a:p>
          <a:p>
            <a:r>
              <a:rPr lang="en-US" dirty="0" smtClean="0">
                <a:latin typeface="Arial" panose="020B0604020202020204" pitchFamily="34" charset="0"/>
              </a:rPr>
              <a:t>How does the calculator work?</a:t>
            </a:r>
          </a:p>
          <a:p>
            <a:r>
              <a:rPr lang="en-US" dirty="0" smtClean="0">
                <a:latin typeface="Arial" panose="020B0604020202020204" pitchFamily="34" charset="0"/>
              </a:rPr>
              <a:t>Problem 1</a:t>
            </a:r>
          </a:p>
          <a:p>
            <a:r>
              <a:rPr lang="en-US" dirty="0" smtClean="0">
                <a:latin typeface="Arial" panose="020B0604020202020204" pitchFamily="34" charset="0"/>
              </a:rPr>
              <a:t>Features, warnings, and help</a:t>
            </a:r>
          </a:p>
          <a:p>
            <a:r>
              <a:rPr lang="en-US" dirty="0">
                <a:latin typeface="Arial" panose="020B0604020202020204" pitchFamily="34" charset="0"/>
              </a:rPr>
              <a:t>Treatment trains</a:t>
            </a:r>
          </a:p>
          <a:p>
            <a:r>
              <a:rPr lang="en-US" dirty="0" smtClean="0">
                <a:latin typeface="Arial" panose="020B0604020202020204" pitchFamily="34" charset="0"/>
              </a:rPr>
              <a:t>Problem 2</a:t>
            </a:r>
          </a:p>
          <a:p>
            <a:r>
              <a:rPr lang="en-US" dirty="0" smtClean="0">
                <a:latin typeface="Arial" panose="020B0604020202020204" pitchFamily="34" charset="0"/>
              </a:rPr>
              <a:t>Working </a:t>
            </a:r>
            <a:r>
              <a:rPr lang="en-US" dirty="0">
                <a:latin typeface="Arial" panose="020B0604020202020204" pitchFamily="34" charset="0"/>
              </a:rPr>
              <a:t>with specific BMPs</a:t>
            </a:r>
          </a:p>
          <a:p>
            <a:r>
              <a:rPr lang="en-US" dirty="0" smtClean="0">
                <a:latin typeface="Arial" panose="020B0604020202020204" pitchFamily="34" charset="0"/>
              </a:rPr>
              <a:t>Problem 3</a:t>
            </a:r>
          </a:p>
          <a:p>
            <a:r>
              <a:rPr lang="en-US" dirty="0" smtClean="0">
                <a:latin typeface="Arial" panose="020B0604020202020204" pitchFamily="34" charset="0"/>
              </a:rPr>
              <a:t>Discussion</a:t>
            </a:r>
            <a:endParaRPr lang="en-US" dirty="0">
              <a:latin typeface="Arial" panose="020B0604020202020204" pitchFamily="34" charset="0"/>
            </a:endParaRPr>
          </a:p>
          <a:p>
            <a:endParaRPr lang="en-US" dirty="0" smtClean="0">
              <a:effectLst/>
              <a:latin typeface="Arial" panose="020B0604020202020204" pitchFamily="34" charset="0"/>
            </a:endParaRPr>
          </a:p>
        </p:txBody>
      </p:sp>
    </p:spTree>
    <p:extLst>
      <p:ext uri="{BB962C8B-B14F-4D97-AF65-F5344CB8AC3E}">
        <p14:creationId xmlns:p14="http://schemas.microsoft.com/office/powerpoint/2010/main" val="1177646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811668"/>
          </a:xfrm>
        </p:spPr>
        <p:txBody>
          <a:bodyPr/>
          <a:lstStyle/>
          <a:p>
            <a:r>
              <a:rPr lang="en-US" dirty="0" smtClean="0"/>
              <a:t>Features, warnings, restrictions, help</a:t>
            </a:r>
            <a:endParaRPr lang="en-US" dirty="0"/>
          </a:p>
        </p:txBody>
      </p:sp>
      <p:sp>
        <p:nvSpPr>
          <p:cNvPr id="5" name="Content Placeholder 4"/>
          <p:cNvSpPr>
            <a:spLocks noGrp="1"/>
          </p:cNvSpPr>
          <p:nvPr>
            <p:ph idx="1"/>
          </p:nvPr>
        </p:nvSpPr>
        <p:spPr>
          <a:xfrm>
            <a:off x="838200" y="1383527"/>
            <a:ext cx="10515600" cy="4793436"/>
          </a:xfrm>
        </p:spPr>
        <p:txBody>
          <a:bodyPr>
            <a:noAutofit/>
          </a:bodyPr>
          <a:lstStyle/>
          <a:p>
            <a:r>
              <a:rPr lang="en-US" sz="2400" dirty="0" smtClean="0"/>
              <a:t>Zip code – rainfall data</a:t>
            </a:r>
          </a:p>
          <a:p>
            <a:r>
              <a:rPr lang="en-US" sz="2400" dirty="0" smtClean="0"/>
              <a:t>Question about CSW permit – affects BMPs available</a:t>
            </a:r>
          </a:p>
          <a:p>
            <a:r>
              <a:rPr lang="en-US" sz="2400" dirty="0" smtClean="0"/>
              <a:t>Default values for retention requirement, P and TSS </a:t>
            </a:r>
            <a:r>
              <a:rPr lang="en-US" sz="2400" dirty="0" smtClean="0"/>
              <a:t>concentrations but can be changed</a:t>
            </a:r>
            <a:endParaRPr lang="en-US" sz="2400" dirty="0" smtClean="0"/>
          </a:p>
          <a:p>
            <a:r>
              <a:rPr lang="en-US" sz="2400" dirty="0" smtClean="0"/>
              <a:t>Must have impervious acres</a:t>
            </a:r>
          </a:p>
          <a:p>
            <a:r>
              <a:rPr lang="en-US" sz="2400" dirty="0" smtClean="0"/>
              <a:t>Summary information toolbar on left</a:t>
            </a:r>
          </a:p>
          <a:p>
            <a:r>
              <a:rPr lang="en-US" sz="2400" dirty="0"/>
              <a:t>Warnings involve a change of a default </a:t>
            </a:r>
            <a:r>
              <a:rPr lang="en-US" sz="2400" dirty="0" smtClean="0"/>
              <a:t>condition</a:t>
            </a:r>
            <a:endParaRPr lang="en-US" sz="2400" dirty="0"/>
          </a:p>
          <a:p>
            <a:r>
              <a:rPr lang="en-US" sz="2400" dirty="0"/>
              <a:t>Restrictions prevent you from entering </a:t>
            </a:r>
            <a:r>
              <a:rPr lang="en-US" sz="2400" dirty="0" smtClean="0"/>
              <a:t>data</a:t>
            </a:r>
          </a:p>
          <a:p>
            <a:r>
              <a:rPr lang="en-US" sz="2400" dirty="0" smtClean="0"/>
              <a:t>Help </a:t>
            </a:r>
            <a:r>
              <a:rPr lang="en-US" sz="2400" dirty="0" smtClean="0"/>
              <a:t>button or links within each BMP </a:t>
            </a:r>
            <a:r>
              <a:rPr lang="en-US" sz="2400" dirty="0" smtClean="0"/>
              <a:t>go </a:t>
            </a:r>
            <a:r>
              <a:rPr lang="en-US" sz="2400" dirty="0" smtClean="0"/>
              <a:t>to </a:t>
            </a:r>
            <a:r>
              <a:rPr lang="en-US" sz="2400" dirty="0" err="1" smtClean="0"/>
              <a:t>Stormwater</a:t>
            </a:r>
            <a:r>
              <a:rPr lang="en-US" sz="2400" dirty="0" smtClean="0"/>
              <a:t> Manual</a:t>
            </a:r>
            <a:endParaRPr lang="en-US" sz="2400" dirty="0"/>
          </a:p>
        </p:txBody>
      </p:sp>
    </p:spTree>
    <p:extLst>
      <p:ext uri="{BB962C8B-B14F-4D97-AF65-F5344CB8AC3E}">
        <p14:creationId xmlns:p14="http://schemas.microsoft.com/office/powerpoint/2010/main" val="15614134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6355" y="109885"/>
            <a:ext cx="10515600" cy="1325563"/>
          </a:xfrm>
        </p:spPr>
        <p:txBody>
          <a:bodyPr/>
          <a:lstStyle/>
          <a:p>
            <a:r>
              <a:rPr lang="en-US" b="1" dirty="0" smtClean="0"/>
              <a:t>Treatment train</a:t>
            </a:r>
            <a:endParaRPr lang="en-US" b="1" dirty="0"/>
          </a:p>
        </p:txBody>
      </p:sp>
      <p:sp>
        <p:nvSpPr>
          <p:cNvPr id="3" name="Content Placeholder 2"/>
          <p:cNvSpPr>
            <a:spLocks noGrp="1"/>
          </p:cNvSpPr>
          <p:nvPr>
            <p:ph idx="1"/>
          </p:nvPr>
        </p:nvSpPr>
        <p:spPr>
          <a:xfrm>
            <a:off x="394996" y="1096348"/>
            <a:ext cx="4466253" cy="1295400"/>
          </a:xfrm>
        </p:spPr>
        <p:txBody>
          <a:bodyPr>
            <a:normAutofit fontScale="92500"/>
          </a:bodyPr>
          <a:lstStyle/>
          <a:p>
            <a:r>
              <a:rPr lang="en-US" dirty="0" smtClean="0"/>
              <a:t>Multiple BMPs used in series</a:t>
            </a:r>
          </a:p>
          <a:p>
            <a:r>
              <a:rPr lang="en-US" dirty="0" smtClean="0"/>
              <a:t>Route excess water from one BMP to the next</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853" y="3091544"/>
            <a:ext cx="4572396" cy="3511600"/>
          </a:xfrm>
          <a:prstGeom prst="rect">
            <a:avLst/>
          </a:prstGeom>
        </p:spPr>
      </p:pic>
      <p:pic>
        <p:nvPicPr>
          <p:cNvPr id="5" name="Picture 4"/>
          <p:cNvPicPr>
            <a:picLocks noChangeAspect="1"/>
          </p:cNvPicPr>
          <p:nvPr/>
        </p:nvPicPr>
        <p:blipFill rotWithShape="1">
          <a:blip r:embed="rId4"/>
          <a:srcRect t="4512" r="56054" b="15488"/>
          <a:stretch/>
        </p:blipFill>
        <p:spPr>
          <a:xfrm>
            <a:off x="5523722" y="76078"/>
            <a:ext cx="6513833" cy="3335062"/>
          </a:xfrm>
          <a:prstGeom prst="rect">
            <a:avLst/>
          </a:prstGeom>
        </p:spPr>
      </p:pic>
      <p:sp>
        <p:nvSpPr>
          <p:cNvPr id="6" name="Rectangle 5"/>
          <p:cNvSpPr/>
          <p:nvPr/>
        </p:nvSpPr>
        <p:spPr>
          <a:xfrm>
            <a:off x="5393094" y="63230"/>
            <a:ext cx="3741575" cy="12337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302620" y="2895602"/>
            <a:ext cx="2865563" cy="1107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943600" y="772666"/>
            <a:ext cx="2687216" cy="369332"/>
          </a:xfrm>
          <a:prstGeom prst="rect">
            <a:avLst/>
          </a:prstGeom>
          <a:noFill/>
        </p:spPr>
        <p:txBody>
          <a:bodyPr wrap="square" rtlCol="0">
            <a:spAutoFit/>
          </a:bodyPr>
          <a:lstStyle/>
          <a:p>
            <a:r>
              <a:rPr lang="en-US" dirty="0" smtClean="0"/>
              <a:t>Route one BMP to another</a:t>
            </a:r>
            <a:endParaRPr lang="en-US" dirty="0"/>
          </a:p>
        </p:txBody>
      </p:sp>
      <p:cxnSp>
        <p:nvCxnSpPr>
          <p:cNvPr id="10" name="Straight Arrow Connector 9"/>
          <p:cNvCxnSpPr/>
          <p:nvPr/>
        </p:nvCxnSpPr>
        <p:spPr>
          <a:xfrm flipH="1">
            <a:off x="6969967" y="1096348"/>
            <a:ext cx="27992" cy="76977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8630815" y="1070096"/>
            <a:ext cx="2640565" cy="3653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p:nvPicPr>
        <p:blipFill rotWithShape="1">
          <a:blip r:embed="rId5"/>
          <a:srcRect l="14762" t="17846" r="68401" b="48140"/>
          <a:stretch/>
        </p:blipFill>
        <p:spPr>
          <a:xfrm>
            <a:off x="5500397" y="3386843"/>
            <a:ext cx="6158204" cy="3498980"/>
          </a:xfrm>
          <a:prstGeom prst="rect">
            <a:avLst/>
          </a:prstGeom>
        </p:spPr>
      </p:pic>
      <p:sp>
        <p:nvSpPr>
          <p:cNvPr id="14" name="TextBox 13"/>
          <p:cNvSpPr txBox="1"/>
          <p:nvPr/>
        </p:nvSpPr>
        <p:spPr>
          <a:xfrm>
            <a:off x="9350339" y="3164045"/>
            <a:ext cx="2687216" cy="646331"/>
          </a:xfrm>
          <a:prstGeom prst="rect">
            <a:avLst/>
          </a:prstGeom>
          <a:noFill/>
        </p:spPr>
        <p:txBody>
          <a:bodyPr wrap="square" rtlCol="0">
            <a:spAutoFit/>
          </a:bodyPr>
          <a:lstStyle/>
          <a:p>
            <a:r>
              <a:rPr lang="en-US" dirty="0" smtClean="0"/>
              <a:t>Downstream BMP receives water from upstream BMP</a:t>
            </a:r>
            <a:endParaRPr lang="en-US" dirty="0"/>
          </a:p>
        </p:txBody>
      </p:sp>
      <p:cxnSp>
        <p:nvCxnSpPr>
          <p:cNvPr id="17" name="Straight Arrow Connector 16"/>
          <p:cNvCxnSpPr/>
          <p:nvPr/>
        </p:nvCxnSpPr>
        <p:spPr>
          <a:xfrm flipH="1">
            <a:off x="10473122" y="3749887"/>
            <a:ext cx="406371" cy="260426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9209314" y="6354147"/>
            <a:ext cx="1187322" cy="265838"/>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53389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2</a:t>
            </a:r>
            <a:endParaRPr lang="en-US" dirty="0"/>
          </a:p>
        </p:txBody>
      </p:sp>
      <p:sp>
        <p:nvSpPr>
          <p:cNvPr id="3" name="Subtitle 2"/>
          <p:cNvSpPr>
            <a:spLocks noGrp="1"/>
          </p:cNvSpPr>
          <p:nvPr>
            <p:ph idx="1"/>
          </p:nvPr>
        </p:nvSpPr>
        <p:spPr/>
        <p:txBody>
          <a:bodyPr/>
          <a:lstStyle/>
          <a:p>
            <a:r>
              <a:rPr lang="en-US" dirty="0" smtClean="0"/>
              <a:t>Same as previous problem except C soil</a:t>
            </a:r>
            <a:endParaRPr lang="en-US" dirty="0"/>
          </a:p>
        </p:txBody>
      </p:sp>
    </p:spTree>
    <p:extLst>
      <p:ext uri="{BB962C8B-B14F-4D97-AF65-F5344CB8AC3E}">
        <p14:creationId xmlns:p14="http://schemas.microsoft.com/office/powerpoint/2010/main" val="19465136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err="1" smtClean="0"/>
              <a:t>Bioretention</a:t>
            </a:r>
            <a:r>
              <a:rPr lang="en-US" b="1" dirty="0" smtClean="0"/>
              <a:t> with underdrain</a:t>
            </a:r>
            <a:endParaRPr lang="en-US" b="1" dirty="0"/>
          </a:p>
        </p:txBody>
      </p:sp>
      <p:sp>
        <p:nvSpPr>
          <p:cNvPr id="4" name="Content Placeholder 3"/>
          <p:cNvSpPr>
            <a:spLocks noGrp="1"/>
          </p:cNvSpPr>
          <p:nvPr>
            <p:ph idx="1"/>
          </p:nvPr>
        </p:nvSpPr>
        <p:spPr/>
        <p:txBody>
          <a:bodyPr/>
          <a:lstStyle/>
          <a:p>
            <a:r>
              <a:rPr lang="en-US" dirty="0" smtClean="0"/>
              <a:t>Elevating the underdrain</a:t>
            </a:r>
          </a:p>
          <a:p>
            <a:r>
              <a:rPr lang="en-US" dirty="0" smtClean="0"/>
              <a:t>Lining</a:t>
            </a:r>
          </a:p>
          <a:p>
            <a:r>
              <a:rPr lang="en-US" dirty="0" smtClean="0"/>
              <a:t>Including a tree</a:t>
            </a:r>
          </a:p>
          <a:p>
            <a:r>
              <a:rPr lang="en-US" dirty="0" smtClean="0"/>
              <a:t>Maximum 1.5 foot water depth</a:t>
            </a:r>
          </a:p>
          <a:p>
            <a:r>
              <a:rPr lang="en-US" dirty="0" smtClean="0"/>
              <a:t>Phosphorus retention</a:t>
            </a:r>
          </a:p>
          <a:p>
            <a:pPr lvl="1"/>
            <a:r>
              <a:rPr lang="en-US" dirty="0" smtClean="0"/>
              <a:t>Media mixes C and D retain P; A and B leach P unless P content is &lt;30 ppm</a:t>
            </a:r>
          </a:p>
          <a:p>
            <a:pPr lvl="1"/>
            <a:r>
              <a:rPr lang="en-US" dirty="0" smtClean="0"/>
              <a:t>Adding an amendment to attenuate phosphorus</a:t>
            </a:r>
          </a:p>
        </p:txBody>
      </p:sp>
      <p:grpSp>
        <p:nvGrpSpPr>
          <p:cNvPr id="5" name="Group 4"/>
          <p:cNvGrpSpPr/>
          <p:nvPr/>
        </p:nvGrpSpPr>
        <p:grpSpPr>
          <a:xfrm>
            <a:off x="8475556" y="4801755"/>
            <a:ext cx="2590800" cy="1676400"/>
            <a:chOff x="2703414" y="4712732"/>
            <a:chExt cx="2590800" cy="1676400"/>
          </a:xfrm>
        </p:grpSpPr>
        <p:grpSp>
          <p:nvGrpSpPr>
            <p:cNvPr id="6" name="Group 5"/>
            <p:cNvGrpSpPr/>
            <p:nvPr/>
          </p:nvGrpSpPr>
          <p:grpSpPr>
            <a:xfrm>
              <a:off x="2703414" y="4712732"/>
              <a:ext cx="2590800" cy="1676400"/>
              <a:chOff x="2667000" y="126635"/>
              <a:chExt cx="2590800" cy="1676400"/>
            </a:xfrm>
          </p:grpSpPr>
          <p:sp>
            <p:nvSpPr>
              <p:cNvPr id="8" name="Rectangle 7"/>
              <p:cNvSpPr/>
              <p:nvPr/>
            </p:nvSpPr>
            <p:spPr>
              <a:xfrm>
                <a:off x="26670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a:grpSpLocks/>
              </p:cNvGrpSpPr>
              <p:nvPr/>
            </p:nvGrpSpPr>
            <p:grpSpPr bwMode="auto">
              <a:xfrm>
                <a:off x="2874923" y="525405"/>
                <a:ext cx="2167881" cy="1118420"/>
                <a:chOff x="0" y="-1"/>
                <a:chExt cx="3088243" cy="2424764"/>
              </a:xfrm>
            </p:grpSpPr>
            <p:grpSp>
              <p:nvGrpSpPr>
                <p:cNvPr id="13" name="Group 12"/>
                <p:cNvGrpSpPr>
                  <a:grpSpLocks/>
                </p:cNvGrpSpPr>
                <p:nvPr/>
              </p:nvGrpSpPr>
              <p:grpSpPr bwMode="auto">
                <a:xfrm>
                  <a:off x="0" y="-1"/>
                  <a:ext cx="3088243" cy="2424764"/>
                  <a:chOff x="0" y="0"/>
                  <a:chExt cx="4195588" cy="2026850"/>
                </a:xfrm>
              </p:grpSpPr>
              <p:grpSp>
                <p:nvGrpSpPr>
                  <p:cNvPr id="15" name="Group 14"/>
                  <p:cNvGrpSpPr>
                    <a:grpSpLocks/>
                  </p:cNvGrpSpPr>
                  <p:nvPr/>
                </p:nvGrpSpPr>
                <p:grpSpPr bwMode="auto">
                  <a:xfrm>
                    <a:off x="0" y="0"/>
                    <a:ext cx="4195588" cy="2018221"/>
                    <a:chOff x="0" y="0"/>
                    <a:chExt cx="4195588" cy="2018221"/>
                  </a:xfrm>
                </p:grpSpPr>
                <p:sp>
                  <p:nvSpPr>
                    <p:cNvPr id="17" name="Flowchart: Manual Operation 16"/>
                    <p:cNvSpPr/>
                    <p:nvPr/>
                  </p:nvSpPr>
                  <p:spPr>
                    <a:xfrm>
                      <a:off x="0" y="0"/>
                      <a:ext cx="4195588" cy="1992352"/>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8" name="Right Triangle 17"/>
                    <p:cNvSpPr/>
                    <p:nvPr/>
                  </p:nvSpPr>
                  <p:spPr>
                    <a:xfrm rot="10800000">
                      <a:off x="428037" y="996172"/>
                      <a:ext cx="430466" cy="102204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9" name="Rectangle 18"/>
                    <p:cNvSpPr/>
                    <p:nvPr/>
                  </p:nvSpPr>
                  <p:spPr>
                    <a:xfrm>
                      <a:off x="858504" y="996174"/>
                      <a:ext cx="2492428" cy="996174"/>
                    </a:xfrm>
                    <a:prstGeom prst="rect">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6" name="Right Triangle 15"/>
                  <p:cNvSpPr/>
                  <p:nvPr/>
                </p:nvSpPr>
                <p:spPr>
                  <a:xfrm rot="10800000" flipH="1">
                    <a:off x="3350932" y="996176"/>
                    <a:ext cx="468983" cy="1030674"/>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4" name="Rectangle 13"/>
                <p:cNvSpPr/>
                <p:nvPr/>
              </p:nvSpPr>
              <p:spPr>
                <a:xfrm>
                  <a:off x="315066" y="816714"/>
                  <a:ext cx="2483499" cy="34373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grpSp>
          <p:pic>
            <p:nvPicPr>
              <p:cNvPr id="10"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3578" y="290439"/>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0640" y="307142"/>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6512" y="307142"/>
                <a:ext cx="716446" cy="604420"/>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Flowchart: Direct Access Storage 6"/>
            <p:cNvSpPr/>
            <p:nvPr/>
          </p:nvSpPr>
          <p:spPr bwMode="auto">
            <a:xfrm>
              <a:off x="4065516" y="5726560"/>
              <a:ext cx="1116084" cy="293240"/>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Tree>
    <p:extLst>
      <p:ext uri="{BB962C8B-B14F-4D97-AF65-F5344CB8AC3E}">
        <p14:creationId xmlns:p14="http://schemas.microsoft.com/office/powerpoint/2010/main" val="26189040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Permeable pavement considerations</a:t>
            </a:r>
            <a:endParaRPr lang="en-US" b="1" dirty="0"/>
          </a:p>
        </p:txBody>
      </p:sp>
      <p:sp>
        <p:nvSpPr>
          <p:cNvPr id="3" name="Content Placeholder 2"/>
          <p:cNvSpPr>
            <a:spLocks noGrp="1"/>
          </p:cNvSpPr>
          <p:nvPr>
            <p:ph idx="1"/>
          </p:nvPr>
        </p:nvSpPr>
        <p:spPr/>
        <p:txBody>
          <a:bodyPr/>
          <a:lstStyle/>
          <a:p>
            <a:r>
              <a:rPr lang="en-US" dirty="0" smtClean="0"/>
              <a:t>The area of permeable pavement must be included in the impervious acreage for the BMP</a:t>
            </a:r>
          </a:p>
          <a:p>
            <a:r>
              <a:rPr lang="en-US" dirty="0" smtClean="0"/>
              <a:t>The </a:t>
            </a:r>
            <a:r>
              <a:rPr lang="en-US" dirty="0" err="1" smtClean="0"/>
              <a:t>impervious:permeable</a:t>
            </a:r>
            <a:r>
              <a:rPr lang="en-US" dirty="0" smtClean="0"/>
              <a:t> pavement area ratio cannot exceed 5:1 (e.g. for 1 acre of impervious, must have at least = 8712 of permeable pavement)</a:t>
            </a:r>
          </a:p>
          <a:p>
            <a:r>
              <a:rPr lang="en-US" dirty="0" smtClean="0"/>
              <a:t>Volume credit for water stored beneath drain and infiltration during drawdown time</a:t>
            </a:r>
          </a:p>
          <a:p>
            <a:r>
              <a:rPr lang="en-US" dirty="0" smtClean="0"/>
              <a:t>An effective BMP for retaining runoff</a:t>
            </a:r>
            <a:endParaRPr lang="en-US" dirty="0"/>
          </a:p>
        </p:txBody>
      </p:sp>
      <p:grpSp>
        <p:nvGrpSpPr>
          <p:cNvPr id="4" name="Group 3"/>
          <p:cNvGrpSpPr/>
          <p:nvPr/>
        </p:nvGrpSpPr>
        <p:grpSpPr>
          <a:xfrm>
            <a:off x="8276712" y="4635500"/>
            <a:ext cx="2590800" cy="1676400"/>
            <a:chOff x="62663" y="2252035"/>
            <a:chExt cx="2590800" cy="1676400"/>
          </a:xfrm>
        </p:grpSpPr>
        <p:grpSp>
          <p:nvGrpSpPr>
            <p:cNvPr id="5" name="Group 4"/>
            <p:cNvGrpSpPr/>
            <p:nvPr/>
          </p:nvGrpSpPr>
          <p:grpSpPr>
            <a:xfrm>
              <a:off x="62663" y="2252035"/>
              <a:ext cx="2590800" cy="1676400"/>
              <a:chOff x="62663" y="2252035"/>
              <a:chExt cx="2590800" cy="1676400"/>
            </a:xfrm>
          </p:grpSpPr>
          <p:sp>
            <p:nvSpPr>
              <p:cNvPr id="7" name="Rectangle 6"/>
              <p:cNvSpPr/>
              <p:nvPr/>
            </p:nvSpPr>
            <p:spPr>
              <a:xfrm>
                <a:off x="62663"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bwMode="auto">
              <a:xfrm>
                <a:off x="249500" y="2950787"/>
                <a:ext cx="1992749" cy="11373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9" name="Rectangle 8"/>
              <p:cNvSpPr/>
              <p:nvPr/>
            </p:nvSpPr>
            <p:spPr>
              <a:xfrm>
                <a:off x="249501" y="3090235"/>
                <a:ext cx="1992748" cy="617471"/>
              </a:xfrm>
              <a:prstGeom prst="rect">
                <a:avLst/>
              </a:pr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p:cNvGrpSpPr/>
              <p:nvPr/>
            </p:nvGrpSpPr>
            <p:grpSpPr>
              <a:xfrm>
                <a:off x="784236" y="2963321"/>
                <a:ext cx="905522" cy="748056"/>
                <a:chOff x="6019800" y="980553"/>
                <a:chExt cx="905522" cy="748056"/>
              </a:xfrm>
            </p:grpSpPr>
            <p:cxnSp>
              <p:nvCxnSpPr>
                <p:cNvPr id="11" name="Straight Arrow Connector 10"/>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6925322" y="986898"/>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grpSp>
        <p:pic>
          <p:nvPicPr>
            <p:cNvPr id="6" name="Picture 3" descr="C:\Users\evn\AppData\Local\Microsoft\Windows\Temporary Internet Files\Content.IE5\HFLT1KZV\MC900440346[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9851" y="2415923"/>
              <a:ext cx="1368426" cy="68421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24278285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Harvest and reuse/cistern</a:t>
            </a:r>
            <a:endParaRPr lang="en-US" b="1" dirty="0"/>
          </a:p>
        </p:txBody>
      </p:sp>
      <p:sp>
        <p:nvSpPr>
          <p:cNvPr id="3" name="Content Placeholder 2"/>
          <p:cNvSpPr>
            <a:spLocks noGrp="1"/>
          </p:cNvSpPr>
          <p:nvPr>
            <p:ph idx="1"/>
          </p:nvPr>
        </p:nvSpPr>
        <p:spPr/>
        <p:txBody>
          <a:bodyPr/>
          <a:lstStyle/>
          <a:p>
            <a:r>
              <a:rPr lang="en-US" dirty="0" smtClean="0"/>
              <a:t>Storage volume – ponds can store very large volumes, while cisterns typically are limiting to what volume can be retained</a:t>
            </a:r>
          </a:p>
          <a:p>
            <a:r>
              <a:rPr lang="en-US" dirty="0" smtClean="0"/>
              <a:t>User-defined max irrigation rate can be 2 in/week on A soils. On other soils default is lesser of defined rate or PET</a:t>
            </a:r>
          </a:p>
          <a:p>
            <a:r>
              <a:rPr lang="en-US" dirty="0" smtClean="0"/>
              <a:t>Offline systems – drained during winter</a:t>
            </a:r>
          </a:p>
          <a:p>
            <a:r>
              <a:rPr lang="en-US" dirty="0" smtClean="0"/>
              <a:t>Can retain water for non-irrigation uses</a:t>
            </a:r>
            <a:endParaRPr lang="en-US" dirty="0"/>
          </a:p>
        </p:txBody>
      </p:sp>
      <p:grpSp>
        <p:nvGrpSpPr>
          <p:cNvPr id="4" name="Group 3"/>
          <p:cNvGrpSpPr/>
          <p:nvPr/>
        </p:nvGrpSpPr>
        <p:grpSpPr>
          <a:xfrm>
            <a:off x="9110987" y="282997"/>
            <a:ext cx="1749846" cy="1253095"/>
            <a:chOff x="2682629" y="4564630"/>
            <a:chExt cx="2590800" cy="1676400"/>
          </a:xfrm>
        </p:grpSpPr>
        <p:sp>
          <p:nvSpPr>
            <p:cNvPr id="5" name="Rectangle 4"/>
            <p:cNvSpPr/>
            <p:nvPr/>
          </p:nvSpPr>
          <p:spPr>
            <a:xfrm>
              <a:off x="26826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2" descr="C:\Users\evn\AppData\Local\Microsoft\Windows\Temporary Internet Files\Content.IE5\2TRVSXF9\MC90035135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6093" y="4620471"/>
              <a:ext cx="1660684" cy="145382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073701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Tree trench</a:t>
            </a:r>
            <a:endParaRPr lang="en-US" b="1" dirty="0"/>
          </a:p>
        </p:txBody>
      </p:sp>
      <p:sp>
        <p:nvSpPr>
          <p:cNvPr id="3" name="Content Placeholder 2"/>
          <p:cNvSpPr>
            <a:spLocks noGrp="1"/>
          </p:cNvSpPr>
          <p:nvPr>
            <p:ph idx="1"/>
          </p:nvPr>
        </p:nvSpPr>
        <p:spPr/>
        <p:txBody>
          <a:bodyPr/>
          <a:lstStyle/>
          <a:p>
            <a:r>
              <a:rPr lang="en-US" dirty="0" smtClean="0"/>
              <a:t>Field capacity minus wilting point is available to plants</a:t>
            </a:r>
          </a:p>
          <a:p>
            <a:r>
              <a:rPr lang="en-US" dirty="0" smtClean="0"/>
              <a:t>More ET for larger trees</a:t>
            </a:r>
          </a:p>
          <a:p>
            <a:r>
              <a:rPr lang="en-US" dirty="0" smtClean="0"/>
              <a:t>Will get a warning and lose credit if soil volume per tree is below the recommended value</a:t>
            </a:r>
          </a:p>
          <a:p>
            <a:r>
              <a:rPr lang="en-US" dirty="0" smtClean="0"/>
              <a:t>Phosphorus crediting is same as for </a:t>
            </a:r>
            <a:r>
              <a:rPr lang="en-US" dirty="0" err="1" smtClean="0"/>
              <a:t>bioretention</a:t>
            </a:r>
            <a:endParaRPr lang="en-US" dirty="0" smtClean="0"/>
          </a:p>
          <a:p>
            <a:r>
              <a:rPr lang="en-US" dirty="0" smtClean="0"/>
              <a:t>Note the ET credit</a:t>
            </a:r>
            <a:endParaRPr lang="en-US" dirty="0"/>
          </a:p>
        </p:txBody>
      </p:sp>
      <p:grpSp>
        <p:nvGrpSpPr>
          <p:cNvPr id="4" name="Group 3"/>
          <p:cNvGrpSpPr/>
          <p:nvPr/>
        </p:nvGrpSpPr>
        <p:grpSpPr>
          <a:xfrm>
            <a:off x="8133182" y="4921898"/>
            <a:ext cx="2590800" cy="1676400"/>
            <a:chOff x="152400" y="228600"/>
            <a:chExt cx="2590800" cy="1676400"/>
          </a:xfrm>
        </p:grpSpPr>
        <p:grpSp>
          <p:nvGrpSpPr>
            <p:cNvPr id="5" name="Group 4"/>
            <p:cNvGrpSpPr/>
            <p:nvPr/>
          </p:nvGrpSpPr>
          <p:grpSpPr>
            <a:xfrm>
              <a:off x="152400" y="228600"/>
              <a:ext cx="2590800" cy="1676400"/>
              <a:chOff x="152400" y="228600"/>
              <a:chExt cx="2590800" cy="1676400"/>
            </a:xfrm>
          </p:grpSpPr>
          <p:grpSp>
            <p:nvGrpSpPr>
              <p:cNvPr id="7" name="Group 6"/>
              <p:cNvGrpSpPr/>
              <p:nvPr/>
            </p:nvGrpSpPr>
            <p:grpSpPr>
              <a:xfrm>
                <a:off x="152400" y="228600"/>
                <a:ext cx="2590800" cy="1676400"/>
                <a:chOff x="2664691" y="2252035"/>
                <a:chExt cx="2590800" cy="1676400"/>
              </a:xfrm>
            </p:grpSpPr>
            <p:sp>
              <p:nvSpPr>
                <p:cNvPr id="11" name="Rectangle 10"/>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11"/>
                <p:cNvGrpSpPr>
                  <a:grpSpLocks/>
                </p:cNvGrpSpPr>
                <p:nvPr/>
              </p:nvGrpSpPr>
              <p:grpSpPr bwMode="auto">
                <a:xfrm>
                  <a:off x="3327780" y="3403699"/>
                  <a:ext cx="1154294" cy="406300"/>
                  <a:chOff x="1" y="984150"/>
                  <a:chExt cx="4192942" cy="1411274"/>
                </a:xfrm>
              </p:grpSpPr>
              <p:grpSp>
                <p:nvGrpSpPr>
                  <p:cNvPr id="13" name="Group 12"/>
                  <p:cNvGrpSpPr>
                    <a:grpSpLocks/>
                  </p:cNvGrpSpPr>
                  <p:nvPr/>
                </p:nvGrpSpPr>
                <p:grpSpPr bwMode="auto">
                  <a:xfrm>
                    <a:off x="1" y="984150"/>
                    <a:ext cx="4192942" cy="1402172"/>
                    <a:chOff x="1" y="984150"/>
                    <a:chExt cx="4192942" cy="1402172"/>
                  </a:xfrm>
                </p:grpSpPr>
                <p:sp>
                  <p:nvSpPr>
                    <p:cNvPr id="15" name="Flowchart: Manual Operation 14"/>
                    <p:cNvSpPr/>
                    <p:nvPr/>
                  </p:nvSpPr>
                  <p:spPr>
                    <a:xfrm>
                      <a:off x="1" y="984150"/>
                      <a:ext cx="4192942" cy="139306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6" name="Right Triangle 15"/>
                    <p:cNvSpPr/>
                    <p:nvPr/>
                  </p:nvSpPr>
                  <p:spPr>
                    <a:xfrm rot="10800000">
                      <a:off x="1" y="984150"/>
                      <a:ext cx="856305"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7" name="Rectangle 16"/>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4" name="Right Triangle 13"/>
                  <p:cNvSpPr/>
                  <p:nvPr/>
                </p:nvSpPr>
                <p:spPr>
                  <a:xfrm rot="10800000" flipH="1">
                    <a:off x="3351401" y="993254"/>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8"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3425" y="257922"/>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2321" y="260543"/>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6539" y="257921"/>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
          <p:nvSpPr>
            <p:cNvPr id="6" name="Flowchart: Direct Access Storage 5"/>
            <p:cNvSpPr/>
            <p:nvPr/>
          </p:nvSpPr>
          <p:spPr bwMode="auto">
            <a:xfrm>
              <a:off x="1400737" y="1480517"/>
              <a:ext cx="669405" cy="23967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18" name="Group 17"/>
          <p:cNvGrpSpPr/>
          <p:nvPr/>
        </p:nvGrpSpPr>
        <p:grpSpPr>
          <a:xfrm>
            <a:off x="4284479" y="4921898"/>
            <a:ext cx="2590800" cy="1676400"/>
            <a:chOff x="5307736" y="4706074"/>
            <a:chExt cx="2590800" cy="1676400"/>
          </a:xfrm>
        </p:grpSpPr>
        <p:grpSp>
          <p:nvGrpSpPr>
            <p:cNvPr id="19" name="Group 18"/>
            <p:cNvGrpSpPr/>
            <p:nvPr/>
          </p:nvGrpSpPr>
          <p:grpSpPr>
            <a:xfrm>
              <a:off x="5307736" y="4706074"/>
              <a:ext cx="2590800" cy="1676400"/>
              <a:chOff x="2664691" y="2252035"/>
              <a:chExt cx="2590800" cy="1676400"/>
            </a:xfrm>
          </p:grpSpPr>
          <p:sp>
            <p:nvSpPr>
              <p:cNvPr id="22" name="Rectangle 21"/>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p:cNvGrpSpPr>
                <a:grpSpLocks/>
              </p:cNvGrpSpPr>
              <p:nvPr/>
            </p:nvGrpSpPr>
            <p:grpSpPr bwMode="auto">
              <a:xfrm>
                <a:off x="3327780" y="3400815"/>
                <a:ext cx="1154294" cy="409184"/>
                <a:chOff x="1" y="974132"/>
                <a:chExt cx="4192942" cy="1421291"/>
              </a:xfrm>
            </p:grpSpPr>
            <p:sp>
              <p:nvSpPr>
                <p:cNvPr id="25" name="Right Triangle 24"/>
                <p:cNvSpPr/>
                <p:nvPr/>
              </p:nvSpPr>
              <p:spPr>
                <a:xfrm rot="10800000" flipH="1">
                  <a:off x="3351401" y="993253"/>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26" name="Group 25"/>
                <p:cNvGrpSpPr>
                  <a:grpSpLocks/>
                </p:cNvGrpSpPr>
                <p:nvPr/>
              </p:nvGrpSpPr>
              <p:grpSpPr bwMode="auto">
                <a:xfrm>
                  <a:off x="1" y="974132"/>
                  <a:ext cx="4192942" cy="1412190"/>
                  <a:chOff x="1" y="974132"/>
                  <a:chExt cx="4192942" cy="1412190"/>
                </a:xfrm>
              </p:grpSpPr>
              <p:sp>
                <p:nvSpPr>
                  <p:cNvPr id="27" name="Right Triangle 26"/>
                  <p:cNvSpPr/>
                  <p:nvPr/>
                </p:nvSpPr>
                <p:spPr>
                  <a:xfrm rot="10800000">
                    <a:off x="74993" y="984150"/>
                    <a:ext cx="781312"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8" name="Rectangle 27"/>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9" name="Flowchart: Manual Operation 28"/>
                  <p:cNvSpPr/>
                  <p:nvPr/>
                </p:nvSpPr>
                <p:spPr>
                  <a:xfrm>
                    <a:off x="1" y="974132"/>
                    <a:ext cx="4192942" cy="1403083"/>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24"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26550" y="2289363"/>
                <a:ext cx="889372" cy="1122343"/>
              </a:xfrm>
              <a:prstGeom prst="rect">
                <a:avLst/>
              </a:prstGeom>
              <a:noFill/>
              <a:extLst>
                <a:ext uri="{909E8E84-426E-40DD-AFC4-6F175D3DCCD1}">
                  <a14:hiddenFill xmlns:a14="http://schemas.microsoft.com/office/drawing/2010/main">
                    <a:solidFill>
                      <a:srgbClr val="FFFFFF"/>
                    </a:solidFill>
                  </a14:hiddenFill>
                </a:ext>
              </a:extLst>
            </p:spPr>
          </p:pic>
        </p:grpSp>
        <p:pic>
          <p:nvPicPr>
            <p:cNvPr id="20"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20200" y="4739688"/>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C:\Users\evn\AppData\Local\Microsoft\Windows\Temporary Internet Files\Content.IE5\HFLT1KZV\MC900434841[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82775" y="4745057"/>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451996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0683"/>
            <a:ext cx="10515600" cy="749089"/>
          </a:xfrm>
        </p:spPr>
        <p:txBody>
          <a:bodyPr/>
          <a:lstStyle/>
          <a:p>
            <a:r>
              <a:rPr lang="en-US" b="1" dirty="0" smtClean="0"/>
              <a:t>Green roof</a:t>
            </a:r>
            <a:endParaRPr lang="en-US" b="1" dirty="0"/>
          </a:p>
        </p:txBody>
      </p:sp>
      <p:sp>
        <p:nvSpPr>
          <p:cNvPr id="3" name="Content Placeholder 2"/>
          <p:cNvSpPr>
            <a:spLocks noGrp="1"/>
          </p:cNvSpPr>
          <p:nvPr>
            <p:ph idx="1"/>
          </p:nvPr>
        </p:nvSpPr>
        <p:spPr>
          <a:xfrm>
            <a:off x="738783" y="777016"/>
            <a:ext cx="10515600" cy="2292187"/>
          </a:xfrm>
        </p:spPr>
        <p:txBody>
          <a:bodyPr/>
          <a:lstStyle/>
          <a:p>
            <a:r>
              <a:rPr lang="en-US" dirty="0" smtClean="0"/>
              <a:t>Can have a conventional roof drain to a green roof, but the conventional roof area must be equal to or less than the green roof area</a:t>
            </a:r>
          </a:p>
          <a:p>
            <a:r>
              <a:rPr lang="en-US" dirty="0" smtClean="0"/>
              <a:t>Maximum media depth is 4 inches</a:t>
            </a:r>
          </a:p>
          <a:p>
            <a:r>
              <a:rPr lang="en-US" dirty="0" smtClean="0"/>
              <a:t>No phosphorus credit</a:t>
            </a:r>
            <a:endParaRPr lang="en-US" dirty="0"/>
          </a:p>
        </p:txBody>
      </p:sp>
      <p:grpSp>
        <p:nvGrpSpPr>
          <p:cNvPr id="4" name="Group 3"/>
          <p:cNvGrpSpPr/>
          <p:nvPr/>
        </p:nvGrpSpPr>
        <p:grpSpPr>
          <a:xfrm>
            <a:off x="9041241" y="1741334"/>
            <a:ext cx="2034926" cy="1400927"/>
            <a:chOff x="76200" y="126635"/>
            <a:chExt cx="2590800" cy="1676400"/>
          </a:xfrm>
        </p:grpSpPr>
        <p:sp>
          <p:nvSpPr>
            <p:cNvPr id="5" name="Rectangle 4"/>
            <p:cNvSpPr/>
            <p:nvPr/>
          </p:nvSpPr>
          <p:spPr>
            <a:xfrm>
              <a:off x="76200" y="126635"/>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p:nvPr/>
          </p:nvGrpSpPr>
          <p:grpSpPr>
            <a:xfrm>
              <a:off x="159851" y="234802"/>
              <a:ext cx="2407732" cy="1502377"/>
              <a:chOff x="159851" y="208168"/>
              <a:chExt cx="2407732" cy="1502377"/>
            </a:xfrm>
          </p:grpSpPr>
          <p:cxnSp>
            <p:nvCxnSpPr>
              <p:cNvPr id="7" name="Straight Connector 6"/>
              <p:cNvCxnSpPr/>
              <p:nvPr/>
            </p:nvCxnSpPr>
            <p:spPr>
              <a:xfrm>
                <a:off x="1333143" y="208168"/>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445972" y="745710"/>
                <a:ext cx="1828800" cy="964835"/>
                <a:chOff x="750772" y="3897657"/>
                <a:chExt cx="1828800" cy="1472350"/>
              </a:xfrm>
            </p:grpSpPr>
            <p:sp>
              <p:nvSpPr>
                <p:cNvPr id="11" name="Rectangle 10"/>
                <p:cNvSpPr/>
                <p:nvPr/>
              </p:nvSpPr>
              <p:spPr>
                <a:xfrm>
                  <a:off x="750772" y="3897657"/>
                  <a:ext cx="1828800" cy="1472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03172" y="4090902"/>
                  <a:ext cx="457200" cy="57478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2027702" y="4090902"/>
                  <a:ext cx="457200" cy="58141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463429" y="4090904"/>
                  <a:ext cx="457200" cy="126871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9" name="Straight Connector 8"/>
              <p:cNvCxnSpPr/>
              <p:nvPr/>
            </p:nvCxnSpPr>
            <p:spPr>
              <a:xfrm flipH="1">
                <a:off x="159851" y="210844"/>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87354" y="736288"/>
                <a:ext cx="2341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5" name="Title 1"/>
          <p:cNvSpPr txBox="1">
            <a:spLocks/>
          </p:cNvSpPr>
          <p:nvPr/>
        </p:nvSpPr>
        <p:spPr>
          <a:xfrm>
            <a:off x="738783" y="3402524"/>
            <a:ext cx="10515600" cy="86651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smtClean="0"/>
              <a:t>Disconnection BMP</a:t>
            </a:r>
            <a:endParaRPr lang="en-US" b="1" dirty="0"/>
          </a:p>
        </p:txBody>
      </p:sp>
      <p:sp>
        <p:nvSpPr>
          <p:cNvPr id="16" name="Content Placeholder 2"/>
          <p:cNvSpPr txBox="1">
            <a:spLocks/>
          </p:cNvSpPr>
          <p:nvPr/>
        </p:nvSpPr>
        <p:spPr>
          <a:xfrm>
            <a:off x="738783" y="4278159"/>
            <a:ext cx="10515600" cy="196361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mtClean="0"/>
              <a:t>Can’t be used if you are trying to meet the Construction SW permit</a:t>
            </a:r>
          </a:p>
          <a:p>
            <a:r>
              <a:rPr lang="en-US" smtClean="0"/>
              <a:t>On Watershed tab, must enter permeable acres that will be used as effective pervious area</a:t>
            </a:r>
          </a:p>
          <a:p>
            <a:r>
              <a:rPr lang="en-US" smtClean="0"/>
              <a:t>Difficult to meet retention requirement with this BMP</a:t>
            </a:r>
          </a:p>
          <a:p>
            <a:endParaRPr lang="en-US" dirty="0"/>
          </a:p>
        </p:txBody>
      </p:sp>
      <p:grpSp>
        <p:nvGrpSpPr>
          <p:cNvPr id="17" name="Group 16"/>
          <p:cNvGrpSpPr/>
          <p:nvPr/>
        </p:nvGrpSpPr>
        <p:grpSpPr>
          <a:xfrm>
            <a:off x="9603873" y="5225143"/>
            <a:ext cx="2096715" cy="1363702"/>
            <a:chOff x="5273429" y="4564630"/>
            <a:chExt cx="2626846" cy="1676400"/>
          </a:xfrm>
        </p:grpSpPr>
        <p:sp>
          <p:nvSpPr>
            <p:cNvPr id="18" name="Rectangle 17"/>
            <p:cNvSpPr/>
            <p:nvPr/>
          </p:nvSpPr>
          <p:spPr>
            <a:xfrm>
              <a:off x="52734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bwMode="auto">
            <a:xfrm>
              <a:off x="5355698" y="5672115"/>
              <a:ext cx="927972" cy="3092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20" name="Rectangle 19"/>
            <p:cNvSpPr/>
            <p:nvPr/>
          </p:nvSpPr>
          <p:spPr bwMode="auto">
            <a:xfrm>
              <a:off x="6284141" y="5660905"/>
              <a:ext cx="1486286" cy="320435"/>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21" name="Picture 19" descr="Grass on Transparent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7696" y="4945973"/>
              <a:ext cx="847441" cy="714932"/>
            </a:xfrm>
            <a:prstGeom prst="rect">
              <a:avLst/>
            </a:prstGeom>
            <a:noFill/>
            <a:extLst>
              <a:ext uri="{909E8E84-426E-40DD-AFC4-6F175D3DCCD1}">
                <a14:hiddenFill xmlns:a14="http://schemas.microsoft.com/office/drawing/2010/main">
                  <a:solidFill>
                    <a:srgbClr val="FFFFFF"/>
                  </a:solidFill>
                </a14:hiddenFill>
              </a:ext>
            </a:extLst>
          </p:spPr>
        </p:pic>
        <p:cxnSp>
          <p:nvCxnSpPr>
            <p:cNvPr id="22" name="Straight Arrow Connector 21"/>
            <p:cNvCxnSpPr/>
            <p:nvPr/>
          </p:nvCxnSpPr>
          <p:spPr>
            <a:xfrm>
              <a:off x="5740302" y="5027079"/>
              <a:ext cx="1050228" cy="212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pic>
          <p:nvPicPr>
            <p:cNvPr id="23" name="Picture 19" descr="Grass on Transparent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42972" y="4947447"/>
              <a:ext cx="847441" cy="71493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9" descr="Grass on Transparent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52834" y="4940043"/>
              <a:ext cx="847441" cy="71493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603861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Swales (with or without underdrain)</a:t>
            </a:r>
            <a:endParaRPr lang="en-US" b="1" dirty="0"/>
          </a:p>
        </p:txBody>
      </p:sp>
      <p:sp>
        <p:nvSpPr>
          <p:cNvPr id="3" name="Content Placeholder 2"/>
          <p:cNvSpPr>
            <a:spLocks noGrp="1"/>
          </p:cNvSpPr>
          <p:nvPr>
            <p:ph idx="1"/>
          </p:nvPr>
        </p:nvSpPr>
        <p:spPr>
          <a:xfrm>
            <a:off x="522515" y="1825625"/>
            <a:ext cx="11346024" cy="4351338"/>
          </a:xfrm>
        </p:spPr>
        <p:txBody>
          <a:bodyPr/>
          <a:lstStyle/>
          <a:p>
            <a:r>
              <a:rPr lang="en-US" dirty="0" smtClean="0"/>
              <a:t>Side slope is routed to a swale</a:t>
            </a:r>
            <a:r>
              <a:rPr lang="en-US" dirty="0"/>
              <a:t> main channel or with </a:t>
            </a:r>
            <a:r>
              <a:rPr lang="en-US" dirty="0" smtClean="0"/>
              <a:t>underdrain – treat as a single BMP (e.g. match lengths)</a:t>
            </a:r>
          </a:p>
          <a:p>
            <a:r>
              <a:rPr lang="en-US" dirty="0" smtClean="0"/>
              <a:t>Have all impervious acres go to side slope(s) and none to main channel</a:t>
            </a:r>
          </a:p>
          <a:p>
            <a:r>
              <a:rPr lang="en-US" dirty="0" smtClean="0"/>
              <a:t>Ways to increase infiltration</a:t>
            </a:r>
          </a:p>
          <a:p>
            <a:pPr lvl="1"/>
            <a:r>
              <a:rPr lang="en-US" dirty="0" smtClean="0"/>
              <a:t>Put in check dams</a:t>
            </a:r>
          </a:p>
          <a:p>
            <a:pPr lvl="1"/>
            <a:r>
              <a:rPr lang="en-US" dirty="0" smtClean="0"/>
              <a:t>Put in </a:t>
            </a:r>
            <a:r>
              <a:rPr lang="en-US" dirty="0" err="1" smtClean="0"/>
              <a:t>bioretention</a:t>
            </a:r>
            <a:r>
              <a:rPr lang="en-US" dirty="0" smtClean="0"/>
              <a:t> base</a:t>
            </a:r>
          </a:p>
          <a:p>
            <a:pPr lvl="1"/>
            <a:r>
              <a:rPr lang="en-US" dirty="0" smtClean="0"/>
              <a:t>Make swale longer</a:t>
            </a:r>
            <a:endParaRPr lang="en-US" dirty="0"/>
          </a:p>
        </p:txBody>
      </p:sp>
      <p:grpSp>
        <p:nvGrpSpPr>
          <p:cNvPr id="4" name="Group 3"/>
          <p:cNvGrpSpPr/>
          <p:nvPr/>
        </p:nvGrpSpPr>
        <p:grpSpPr>
          <a:xfrm>
            <a:off x="9566113" y="5299788"/>
            <a:ext cx="1854555" cy="1306682"/>
            <a:chOff x="2754684" y="4734955"/>
            <a:chExt cx="2590800" cy="1676400"/>
          </a:xfrm>
        </p:grpSpPr>
        <p:sp>
          <p:nvSpPr>
            <p:cNvPr id="5" name="Rectangle 4"/>
            <p:cNvSpPr/>
            <p:nvPr/>
          </p:nvSpPr>
          <p:spPr>
            <a:xfrm>
              <a:off x="2754684" y="473495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
            <p:cNvGrpSpPr/>
            <p:nvPr/>
          </p:nvGrpSpPr>
          <p:grpSpPr>
            <a:xfrm>
              <a:off x="3202742" y="4751493"/>
              <a:ext cx="1623262" cy="1617820"/>
              <a:chOff x="3178210" y="4765544"/>
              <a:chExt cx="1787812" cy="1745694"/>
            </a:xfrm>
          </p:grpSpPr>
          <p:grpSp>
            <p:nvGrpSpPr>
              <p:cNvPr id="7" name="Group 6"/>
              <p:cNvGrpSpPr/>
              <p:nvPr/>
            </p:nvGrpSpPr>
            <p:grpSpPr>
              <a:xfrm>
                <a:off x="3178210" y="4765544"/>
                <a:ext cx="1787812" cy="1470828"/>
                <a:chOff x="457360" y="4641196"/>
                <a:chExt cx="1787812" cy="1470828"/>
              </a:xfrm>
            </p:grpSpPr>
            <p:grpSp>
              <p:nvGrpSpPr>
                <p:cNvPr id="9" name="Group 8"/>
                <p:cNvGrpSpPr>
                  <a:grpSpLocks/>
                </p:cNvGrpSpPr>
                <p:nvPr/>
              </p:nvGrpSpPr>
              <p:grpSpPr bwMode="auto">
                <a:xfrm>
                  <a:off x="457360" y="4668649"/>
                  <a:ext cx="1787812" cy="1443375"/>
                  <a:chOff x="1563817" y="0"/>
                  <a:chExt cx="2879712" cy="2130770"/>
                </a:xfrm>
              </p:grpSpPr>
              <p:sp>
                <p:nvSpPr>
                  <p:cNvPr id="31" name="Freeform 30"/>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2" name="Freeform 31"/>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3" name="Freeform 32"/>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34" name="Group 33"/>
                  <p:cNvGrpSpPr>
                    <a:grpSpLocks/>
                  </p:cNvGrpSpPr>
                  <p:nvPr/>
                </p:nvGrpSpPr>
                <p:grpSpPr bwMode="auto">
                  <a:xfrm>
                    <a:off x="1563817" y="0"/>
                    <a:ext cx="2832034" cy="1741188"/>
                    <a:chOff x="1671570" y="434"/>
                    <a:chExt cx="3069414" cy="1390428"/>
                  </a:xfrm>
                </p:grpSpPr>
                <p:sp>
                  <p:nvSpPr>
                    <p:cNvPr id="37" name="Flowchart: Manual Operation 36"/>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38" name="Straight Connector 37"/>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 name="Freeform 34"/>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6" name="Rectangle 35"/>
                  <p:cNvSpPr/>
                  <p:nvPr/>
                </p:nvSpPr>
                <p:spPr>
                  <a:xfrm>
                    <a:off x="1907094" y="1749139"/>
                    <a:ext cx="982153" cy="381631"/>
                  </a:xfrm>
                  <a:prstGeom prst="rect">
                    <a:avLst/>
                  </a:pr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10"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19"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Flowchart: Direct Access Storage 7"/>
              <p:cNvSpPr/>
              <p:nvPr/>
            </p:nvSpPr>
            <p:spPr bwMode="auto">
              <a:xfrm rot="7904140">
                <a:off x="3311356" y="6120070"/>
                <a:ext cx="554849" cy="227488"/>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grpSp>
        <p:nvGrpSpPr>
          <p:cNvPr id="43" name="Group 42"/>
          <p:cNvGrpSpPr/>
          <p:nvPr/>
        </p:nvGrpSpPr>
        <p:grpSpPr>
          <a:xfrm>
            <a:off x="6266500" y="5299788"/>
            <a:ext cx="2084244" cy="1306682"/>
            <a:chOff x="64972" y="4564630"/>
            <a:chExt cx="2590800" cy="1676400"/>
          </a:xfrm>
        </p:grpSpPr>
        <p:sp>
          <p:nvSpPr>
            <p:cNvPr id="44" name="Rectangle 43"/>
            <p:cNvSpPr/>
            <p:nvPr/>
          </p:nvSpPr>
          <p:spPr>
            <a:xfrm>
              <a:off x="64972"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5" name="Group 44"/>
            <p:cNvGrpSpPr/>
            <p:nvPr/>
          </p:nvGrpSpPr>
          <p:grpSpPr>
            <a:xfrm>
              <a:off x="457360" y="4641196"/>
              <a:ext cx="1787812" cy="1470828"/>
              <a:chOff x="457360" y="4641196"/>
              <a:chExt cx="1787812" cy="1470828"/>
            </a:xfrm>
          </p:grpSpPr>
          <p:grpSp>
            <p:nvGrpSpPr>
              <p:cNvPr id="46" name="Group 45"/>
              <p:cNvGrpSpPr>
                <a:grpSpLocks/>
              </p:cNvGrpSpPr>
              <p:nvPr/>
            </p:nvGrpSpPr>
            <p:grpSpPr bwMode="auto">
              <a:xfrm>
                <a:off x="457360" y="4668649"/>
                <a:ext cx="1787812" cy="1443375"/>
                <a:chOff x="1563817" y="0"/>
                <a:chExt cx="2879712" cy="2130770"/>
              </a:xfrm>
            </p:grpSpPr>
            <p:sp>
              <p:nvSpPr>
                <p:cNvPr id="68" name="Freeform 67"/>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69" name="Freeform 68"/>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0" name="Freeform 69"/>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71" name="Group 70"/>
                <p:cNvGrpSpPr>
                  <a:grpSpLocks/>
                </p:cNvGrpSpPr>
                <p:nvPr/>
              </p:nvGrpSpPr>
              <p:grpSpPr bwMode="auto">
                <a:xfrm>
                  <a:off x="1563817" y="0"/>
                  <a:ext cx="2832034" cy="1741188"/>
                  <a:chOff x="1671570" y="434"/>
                  <a:chExt cx="3069414" cy="1390428"/>
                </a:xfrm>
              </p:grpSpPr>
              <p:sp>
                <p:nvSpPr>
                  <p:cNvPr id="74" name="Flowchart: Manual Operation 73"/>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75" name="Straight Connector 74"/>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2" name="Freeform 71"/>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3" name="Rectangle 72"/>
                <p:cNvSpPr/>
                <p:nvPr/>
              </p:nvSpPr>
              <p:spPr>
                <a:xfrm>
                  <a:off x="1907094" y="1749139"/>
                  <a:ext cx="982153" cy="381631"/>
                </a:xfrm>
                <a:prstGeom prst="rect">
                  <a:avLst/>
                </a:prstGeom>
                <a:blipFill>
                  <a:blip r:embed="rId2"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4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80" name="Group 79"/>
          <p:cNvGrpSpPr/>
          <p:nvPr/>
        </p:nvGrpSpPr>
        <p:grpSpPr>
          <a:xfrm>
            <a:off x="3150662" y="5295482"/>
            <a:ext cx="2037430" cy="1310988"/>
            <a:chOff x="5269704" y="2252035"/>
            <a:chExt cx="2590800" cy="1676400"/>
          </a:xfrm>
        </p:grpSpPr>
        <p:grpSp>
          <p:nvGrpSpPr>
            <p:cNvPr id="81" name="Group 80"/>
            <p:cNvGrpSpPr/>
            <p:nvPr/>
          </p:nvGrpSpPr>
          <p:grpSpPr>
            <a:xfrm>
              <a:off x="5269704" y="2252035"/>
              <a:ext cx="2590800" cy="1676400"/>
              <a:chOff x="5269704" y="2252035"/>
              <a:chExt cx="2590800" cy="1676400"/>
            </a:xfrm>
          </p:grpSpPr>
          <p:sp>
            <p:nvSpPr>
              <p:cNvPr id="83" name="Rectangle 82"/>
              <p:cNvSpPr/>
              <p:nvPr/>
            </p:nvSpPr>
            <p:spPr>
              <a:xfrm>
                <a:off x="5269704"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4"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263863" y="2498454"/>
                <a:ext cx="570836" cy="481576"/>
              </a:xfrm>
              <a:prstGeom prst="rect">
                <a:avLst/>
              </a:prstGeom>
              <a:noFill/>
              <a:extLst/>
            </p:spPr>
          </p:pic>
          <p:cxnSp>
            <p:nvCxnSpPr>
              <p:cNvPr id="85" name="Straight Arrow Connector 84"/>
              <p:cNvCxnSpPr/>
              <p:nvPr/>
            </p:nvCxnSpPr>
            <p:spPr>
              <a:xfrm>
                <a:off x="6763178" y="2547513"/>
                <a:ext cx="712600" cy="533446"/>
              </a:xfrm>
              <a:prstGeom prst="straightConnector1">
                <a:avLst/>
              </a:prstGeom>
              <a:solidFill>
                <a:schemeClr val="bg1"/>
              </a:solidFill>
              <a:ln w="88900">
                <a:tailEnd type="arrow"/>
              </a:ln>
            </p:spPr>
            <p:style>
              <a:lnRef idx="1">
                <a:schemeClr val="accent1"/>
              </a:lnRef>
              <a:fillRef idx="0">
                <a:schemeClr val="accent1"/>
              </a:fillRef>
              <a:effectRef idx="0">
                <a:schemeClr val="accent1"/>
              </a:effectRef>
              <a:fontRef idx="minor">
                <a:schemeClr val="tx1"/>
              </a:fontRef>
            </p:style>
          </p:cxnSp>
          <p:sp>
            <p:nvSpPr>
              <p:cNvPr id="86" name="Rectangle 85"/>
              <p:cNvSpPr/>
              <p:nvPr/>
            </p:nvSpPr>
            <p:spPr bwMode="auto">
              <a:xfrm rot="2234994">
                <a:off x="6044727" y="3202371"/>
                <a:ext cx="1356445" cy="21949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87" name="Rectangle 86"/>
              <p:cNvSpPr/>
              <p:nvPr/>
            </p:nvSpPr>
            <p:spPr bwMode="auto">
              <a:xfrm>
                <a:off x="5332333" y="2814237"/>
                <a:ext cx="927972" cy="2759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88" name="Rectangle 87"/>
              <p:cNvSpPr/>
              <p:nvPr/>
            </p:nvSpPr>
            <p:spPr bwMode="auto">
              <a:xfrm>
                <a:off x="7196389" y="3599942"/>
                <a:ext cx="463986" cy="215527"/>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89"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514739" y="2678990"/>
                <a:ext cx="570836" cy="481576"/>
              </a:xfrm>
              <a:prstGeom prst="rect">
                <a:avLst/>
              </a:prstGeom>
              <a:noFill/>
              <a:extLst/>
            </p:spPr>
          </p:pic>
          <p:pic>
            <p:nvPicPr>
              <p:cNvPr id="90"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962567" y="3042410"/>
                <a:ext cx="570836" cy="481576"/>
              </a:xfrm>
              <a:prstGeom prst="rect">
                <a:avLst/>
              </a:prstGeom>
              <a:noFill/>
              <a:extLst/>
            </p:spPr>
          </p:pic>
        </p:grpSp>
        <p:pic>
          <p:nvPicPr>
            <p:cNvPr id="82"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791403" y="2885314"/>
              <a:ext cx="570836" cy="481576"/>
            </a:xfrm>
            <a:prstGeom prst="rect">
              <a:avLst/>
            </a:prstGeom>
            <a:noFill/>
            <a:extLst/>
          </p:spPr>
        </p:pic>
      </p:grpSp>
    </p:spTree>
    <p:extLst>
      <p:ext uri="{BB962C8B-B14F-4D97-AF65-F5344CB8AC3E}">
        <p14:creationId xmlns:p14="http://schemas.microsoft.com/office/powerpoint/2010/main" val="20088983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9885" y="206506"/>
            <a:ext cx="10515600" cy="903838"/>
          </a:xfrm>
        </p:spPr>
        <p:txBody>
          <a:bodyPr/>
          <a:lstStyle/>
          <a:p>
            <a:r>
              <a:rPr lang="en-US" b="1" dirty="0" smtClean="0"/>
              <a:t>Underground infiltration</a:t>
            </a:r>
            <a:endParaRPr lang="en-US" b="1" dirty="0"/>
          </a:p>
        </p:txBody>
      </p:sp>
      <p:sp>
        <p:nvSpPr>
          <p:cNvPr id="3" name="Content Placeholder 2"/>
          <p:cNvSpPr>
            <a:spLocks noGrp="1"/>
          </p:cNvSpPr>
          <p:nvPr>
            <p:ph idx="1"/>
          </p:nvPr>
        </p:nvSpPr>
        <p:spPr>
          <a:xfrm>
            <a:off x="838200" y="1110344"/>
            <a:ext cx="10515600" cy="5066619"/>
          </a:xfrm>
        </p:spPr>
        <p:txBody>
          <a:bodyPr/>
          <a:lstStyle/>
          <a:p>
            <a:r>
              <a:rPr lang="en-US" dirty="0" smtClean="0"/>
              <a:t>Along with infiltration basin/trench, the most effective retention BMP for highly permeable soils (A soils)</a:t>
            </a:r>
          </a:p>
          <a:p>
            <a:r>
              <a:rPr lang="en-US" dirty="0" smtClean="0"/>
              <a:t>Must either know two values or go outside calculator to a spreadsheet to calculate these 2 values (equations were too difficult to incorporate into the calculator)</a:t>
            </a:r>
          </a:p>
          <a:p>
            <a:pPr lvl="1"/>
            <a:r>
              <a:rPr lang="en-US" dirty="0" err="1" smtClean="0"/>
              <a:t>Vp</a:t>
            </a:r>
            <a:r>
              <a:rPr lang="en-US" dirty="0" smtClean="0"/>
              <a:t> = underground pipe/storage volume</a:t>
            </a:r>
          </a:p>
          <a:p>
            <a:pPr lvl="1"/>
            <a:r>
              <a:rPr lang="en-US" dirty="0" smtClean="0"/>
              <a:t>Am = area of engineered media</a:t>
            </a:r>
            <a:endParaRPr lang="en-US" dirty="0"/>
          </a:p>
        </p:txBody>
      </p:sp>
      <p:grpSp>
        <p:nvGrpSpPr>
          <p:cNvPr id="4" name="Group 3"/>
          <p:cNvGrpSpPr/>
          <p:nvPr/>
        </p:nvGrpSpPr>
        <p:grpSpPr>
          <a:xfrm>
            <a:off x="8348684" y="4637088"/>
            <a:ext cx="2244012" cy="1539875"/>
            <a:chOff x="2452004" y="2971800"/>
            <a:chExt cx="2590800" cy="1676400"/>
          </a:xfrm>
        </p:grpSpPr>
        <p:sp>
          <p:nvSpPr>
            <p:cNvPr id="5" name="Rectangle 4"/>
            <p:cNvSpPr/>
            <p:nvPr/>
          </p:nvSpPr>
          <p:spPr>
            <a:xfrm>
              <a:off x="2452004" y="297180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bwMode="auto">
            <a:xfrm>
              <a:off x="2892505" y="3548760"/>
              <a:ext cx="1731953" cy="1023240"/>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 name="Rectangle 6"/>
            <p:cNvSpPr/>
            <p:nvPr/>
          </p:nvSpPr>
          <p:spPr bwMode="auto">
            <a:xfrm>
              <a:off x="2881097" y="3383866"/>
              <a:ext cx="1743362" cy="161880"/>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8" name="Picture 7" descr="Grass on Transparent Background"/>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31017" y="3091104"/>
              <a:ext cx="351508" cy="29654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03520" y="3108507"/>
              <a:ext cx="349312" cy="29469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9180" y="3081655"/>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10362" y="3081654"/>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10649" y="3081653"/>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02208" y="3074761"/>
              <a:ext cx="358224" cy="302211"/>
            </a:xfrm>
            <a:prstGeom prst="rect">
              <a:avLst/>
            </a:prstGeom>
            <a:noFill/>
            <a:extLst>
              <a:ext uri="{909E8E84-426E-40DD-AFC4-6F175D3DCCD1}">
                <a14:hiddenFill xmlns:a14="http://schemas.microsoft.com/office/drawing/2010/main">
                  <a:solidFill>
                    <a:srgbClr val="FFFFFF"/>
                  </a:solidFill>
                </a14:hiddenFill>
              </a:ext>
            </a:extLst>
          </p:spPr>
        </p:pic>
        <p:sp>
          <p:nvSpPr>
            <p:cNvPr id="14" name="Flowchart: Direct Access Storage 13"/>
            <p:cNvSpPr/>
            <p:nvPr/>
          </p:nvSpPr>
          <p:spPr bwMode="auto">
            <a:xfrm>
              <a:off x="2791513" y="3647305"/>
              <a:ext cx="1972295" cy="550254"/>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cxnSp>
          <p:nvCxnSpPr>
            <p:cNvPr id="15" name="Straight Arrow Connector 14"/>
            <p:cNvCxnSpPr/>
            <p:nvPr/>
          </p:nvCxnSpPr>
          <p:spPr>
            <a:xfrm>
              <a:off x="3105029" y="4072800"/>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3723312"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368873"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grpSp>
      <p:grpSp>
        <p:nvGrpSpPr>
          <p:cNvPr id="18" name="Group 17"/>
          <p:cNvGrpSpPr/>
          <p:nvPr/>
        </p:nvGrpSpPr>
        <p:grpSpPr>
          <a:xfrm>
            <a:off x="332792" y="4198784"/>
            <a:ext cx="4911012" cy="2389462"/>
            <a:chOff x="0" y="0"/>
            <a:chExt cx="7924800" cy="3203377"/>
          </a:xfrm>
        </p:grpSpPr>
        <p:sp>
          <p:nvSpPr>
            <p:cNvPr id="19" name="Rectangle 18"/>
            <p:cNvSpPr/>
            <p:nvPr/>
          </p:nvSpPr>
          <p:spPr>
            <a:xfrm>
              <a:off x="228600" y="0"/>
              <a:ext cx="7696200" cy="32033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nvGrpSpPr>
            <p:cNvPr id="20" name="Group 19"/>
            <p:cNvGrpSpPr/>
            <p:nvPr/>
          </p:nvGrpSpPr>
          <p:grpSpPr>
            <a:xfrm>
              <a:off x="0" y="0"/>
              <a:ext cx="7696205" cy="3199048"/>
              <a:chOff x="0" y="0"/>
              <a:chExt cx="7696205" cy="3199048"/>
            </a:xfrm>
          </p:grpSpPr>
          <p:grpSp>
            <p:nvGrpSpPr>
              <p:cNvPr id="21" name="Group 20"/>
              <p:cNvGrpSpPr/>
              <p:nvPr/>
            </p:nvGrpSpPr>
            <p:grpSpPr>
              <a:xfrm>
                <a:off x="0" y="460178"/>
                <a:ext cx="7696205" cy="2738870"/>
                <a:chOff x="0" y="460178"/>
                <a:chExt cx="7696205" cy="2738870"/>
              </a:xfrm>
            </p:grpSpPr>
            <p:grpSp>
              <p:nvGrpSpPr>
                <p:cNvPr id="24" name="Group 23"/>
                <p:cNvGrpSpPr/>
                <p:nvPr/>
              </p:nvGrpSpPr>
              <p:grpSpPr>
                <a:xfrm>
                  <a:off x="0" y="460178"/>
                  <a:ext cx="7696205" cy="2738870"/>
                  <a:chOff x="0" y="460178"/>
                  <a:chExt cx="7696205" cy="2738870"/>
                </a:xfrm>
              </p:grpSpPr>
              <p:pic>
                <p:nvPicPr>
                  <p:cNvPr id="26" name="Picture 25"/>
                  <p:cNvPicPr>
                    <a:picLocks noChangeAspect="1"/>
                  </p:cNvPicPr>
                  <p:nvPr/>
                </p:nvPicPr>
                <p:blipFill rotWithShape="1">
                  <a:blip r:embed="rId6" cstate="print">
                    <a:extLst>
                      <a:ext uri="{28A0092B-C50C-407E-A947-70E740481C1C}">
                        <a14:useLocalDpi xmlns:a14="http://schemas.microsoft.com/office/drawing/2010/main" val="0"/>
                      </a:ext>
                    </a:extLst>
                  </a:blip>
                  <a:srcRect l="8137" t="25682" r="10000" b="24899"/>
                  <a:stretch/>
                </p:blipFill>
                <p:spPr>
                  <a:xfrm>
                    <a:off x="2819401" y="460178"/>
                    <a:ext cx="4800600" cy="1905000"/>
                  </a:xfrm>
                  <a:prstGeom prst="rect">
                    <a:avLst/>
                  </a:prstGeom>
                </p:spPr>
              </p:pic>
              <p:sp>
                <p:nvSpPr>
                  <p:cNvPr id="27" name="TextBox 4"/>
                  <p:cNvSpPr txBox="1"/>
                  <p:nvPr/>
                </p:nvSpPr>
                <p:spPr>
                  <a:xfrm>
                    <a:off x="514597" y="1326111"/>
                    <a:ext cx="2304803" cy="453506"/>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Overflow depth </a:t>
                    </a:r>
                    <a:r>
                      <a:rPr lang="en-US" sz="1400"/>
                      <a:t>(D</a:t>
                    </a:r>
                    <a:r>
                      <a:rPr lang="en-US" sz="1400" baseline="-25000"/>
                      <a:t>o</a:t>
                    </a:r>
                    <a:r>
                      <a:rPr lang="en-US" sz="1400"/>
                      <a:t>)</a:t>
                    </a:r>
                  </a:p>
                </p:txBody>
              </p:sp>
              <p:cxnSp>
                <p:nvCxnSpPr>
                  <p:cNvPr id="28" name="Straight Arrow Connector 27"/>
                  <p:cNvCxnSpPr/>
                  <p:nvPr/>
                </p:nvCxnSpPr>
                <p:spPr>
                  <a:xfrm>
                    <a:off x="2743200" y="1222177"/>
                    <a:ext cx="0" cy="6858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a:off x="746166" y="1222177"/>
                    <a:ext cx="6950038" cy="1202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H="1">
                    <a:off x="746166" y="1907980"/>
                    <a:ext cx="6950039" cy="572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11"/>
                  <p:cNvSpPr txBox="1"/>
                  <p:nvPr/>
                </p:nvSpPr>
                <p:spPr>
                  <a:xfrm>
                    <a:off x="527462" y="1928849"/>
                    <a:ext cx="2407723" cy="40795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Depth of media (D</a:t>
                    </a:r>
                    <a:r>
                      <a:rPr lang="en-US" sz="1200" baseline="-25000"/>
                      <a:t>M</a:t>
                    </a:r>
                    <a:r>
                      <a:rPr lang="en-US" sz="1200"/>
                      <a:t>)</a:t>
                    </a:r>
                  </a:p>
                </p:txBody>
              </p:sp>
              <p:sp>
                <p:nvSpPr>
                  <p:cNvPr id="32" name="TextBox 12"/>
                  <p:cNvSpPr txBox="1"/>
                  <p:nvPr/>
                </p:nvSpPr>
                <p:spPr>
                  <a:xfrm>
                    <a:off x="3962400" y="2517576"/>
                    <a:ext cx="2743200" cy="68147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Engineered media storage volume below pipes (V</a:t>
                    </a:r>
                    <a:r>
                      <a:rPr lang="en-US" sz="1200" baseline="-25000"/>
                      <a:t>M</a:t>
                    </a:r>
                    <a:r>
                      <a:rPr lang="en-US" sz="1200"/>
                      <a:t>)</a:t>
                    </a:r>
                  </a:p>
                </p:txBody>
              </p:sp>
              <p:cxnSp>
                <p:nvCxnSpPr>
                  <p:cNvPr id="33" name="Straight Arrow Connector 32"/>
                  <p:cNvCxnSpPr/>
                  <p:nvPr/>
                </p:nvCxnSpPr>
                <p:spPr>
                  <a:xfrm flipH="1" flipV="1">
                    <a:off x="5029200" y="2136577"/>
                    <a:ext cx="419100" cy="457200"/>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2743200" y="1907977"/>
                    <a:ext cx="0" cy="457200"/>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H="1" flipV="1">
                    <a:off x="720436" y="2357463"/>
                    <a:ext cx="6975765" cy="77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21"/>
                  <p:cNvSpPr txBox="1"/>
                  <p:nvPr/>
                </p:nvSpPr>
                <p:spPr>
                  <a:xfrm>
                    <a:off x="0" y="612577"/>
                    <a:ext cx="2743200" cy="68147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r"/>
                    <a:r>
                      <a:rPr lang="en-US" sz="1200"/>
                      <a:t>Pipe/storage device volume (V</a:t>
                    </a:r>
                    <a:r>
                      <a:rPr lang="en-US" sz="1200" baseline="-25000"/>
                      <a:t>P</a:t>
                    </a:r>
                    <a:r>
                      <a:rPr lang="en-US" sz="1200"/>
                      <a:t>)</a:t>
                    </a:r>
                  </a:p>
                </p:txBody>
              </p:sp>
              <p:cxnSp>
                <p:nvCxnSpPr>
                  <p:cNvPr id="37" name="Straight Arrow Connector 36"/>
                  <p:cNvCxnSpPr/>
                  <p:nvPr/>
                </p:nvCxnSpPr>
                <p:spPr>
                  <a:xfrm>
                    <a:off x="2743200" y="882879"/>
                    <a:ext cx="1371600" cy="644098"/>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Right Arrow 37"/>
                  <p:cNvSpPr/>
                  <p:nvPr/>
                </p:nvSpPr>
                <p:spPr>
                  <a:xfrm rot="5400000">
                    <a:off x="6457953" y="1888929"/>
                    <a:ext cx="952496" cy="3048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sp>
                <p:nvSpPr>
                  <p:cNvPr id="39" name="Right Arrow 38"/>
                  <p:cNvSpPr/>
                  <p:nvPr/>
                </p:nvSpPr>
                <p:spPr>
                  <a:xfrm rot="5400000">
                    <a:off x="5391153" y="1888929"/>
                    <a:ext cx="952496" cy="3048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sp>
                <p:nvSpPr>
                  <p:cNvPr id="40" name="Right Arrow 39"/>
                  <p:cNvSpPr/>
                  <p:nvPr/>
                </p:nvSpPr>
                <p:spPr>
                  <a:xfrm rot="5400000">
                    <a:off x="4191002" y="1869880"/>
                    <a:ext cx="952496" cy="3429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sp>
                <p:nvSpPr>
                  <p:cNvPr id="41" name="Right Arrow 40"/>
                  <p:cNvSpPr/>
                  <p:nvPr/>
                </p:nvSpPr>
                <p:spPr>
                  <a:xfrm rot="5400000">
                    <a:off x="3105152" y="1888928"/>
                    <a:ext cx="952497" cy="304800"/>
                  </a:xfrm>
                  <a:prstGeom prst="rightArrow">
                    <a:avLst/>
                  </a:prstGeom>
                  <a:solidFill>
                    <a:srgbClr val="0099C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cxnSp>
              <p:nvCxnSpPr>
                <p:cNvPr id="25" name="Straight Arrow Connector 24"/>
                <p:cNvCxnSpPr/>
                <p:nvPr/>
              </p:nvCxnSpPr>
              <p:spPr>
                <a:xfrm>
                  <a:off x="2590800" y="920354"/>
                  <a:ext cx="457200" cy="492324"/>
                </a:xfrm>
                <a:prstGeom prst="straightConnector1">
                  <a:avLst/>
                </a:prstGeom>
                <a:ln w="127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cxnSp>
            <p:nvCxnSpPr>
              <p:cNvPr id="22" name="Straight Arrow Connector 21"/>
              <p:cNvCxnSpPr/>
              <p:nvPr/>
            </p:nvCxnSpPr>
            <p:spPr>
              <a:xfrm>
                <a:off x="2819401" y="377114"/>
                <a:ext cx="48006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23" name="TextBox 45"/>
              <p:cNvSpPr txBox="1"/>
              <p:nvPr/>
            </p:nvSpPr>
            <p:spPr>
              <a:xfrm>
                <a:off x="3867150" y="0"/>
                <a:ext cx="2743200" cy="407950"/>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200"/>
                  <a:t>Width of basin</a:t>
                </a:r>
              </a:p>
            </p:txBody>
          </p:sp>
        </p:grpSp>
      </p:grpSp>
    </p:spTree>
    <p:extLst>
      <p:ext uri="{BB962C8B-B14F-4D97-AF65-F5344CB8AC3E}">
        <p14:creationId xmlns:p14="http://schemas.microsoft.com/office/powerpoint/2010/main" val="42457005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2777" y="304800"/>
            <a:ext cx="4191000" cy="762000"/>
          </a:xfrm>
        </p:spPr>
        <p:txBody>
          <a:bodyPr/>
          <a:lstStyle/>
          <a:p>
            <a:r>
              <a:rPr lang="en-US" b="1" dirty="0" smtClean="0"/>
              <a:t>MIDS calculator</a:t>
            </a:r>
            <a:endParaRPr lang="en-US" b="1" dirty="0"/>
          </a:p>
        </p:txBody>
      </p:sp>
      <p:sp>
        <p:nvSpPr>
          <p:cNvPr id="3" name="Content Placeholder 2"/>
          <p:cNvSpPr>
            <a:spLocks noGrp="1"/>
          </p:cNvSpPr>
          <p:nvPr>
            <p:ph idx="1"/>
          </p:nvPr>
        </p:nvSpPr>
        <p:spPr>
          <a:xfrm>
            <a:off x="207818" y="1157093"/>
            <a:ext cx="4825988" cy="5483200"/>
          </a:xfrm>
        </p:spPr>
        <p:txBody>
          <a:bodyPr>
            <a:normAutofit/>
          </a:bodyPr>
          <a:lstStyle/>
          <a:p>
            <a:r>
              <a:rPr lang="en-US" dirty="0" smtClean="0"/>
              <a:t>An Excel spreadsheet that</a:t>
            </a:r>
          </a:p>
          <a:p>
            <a:pPr lvl="1"/>
            <a:r>
              <a:rPr lang="en-US" dirty="0"/>
              <a:t>q</a:t>
            </a:r>
            <a:r>
              <a:rPr lang="en-US" dirty="0" smtClean="0"/>
              <a:t>uantifies reductions in </a:t>
            </a:r>
            <a:r>
              <a:rPr lang="en-US" dirty="0" err="1" smtClean="0"/>
              <a:t>stormwater</a:t>
            </a:r>
            <a:r>
              <a:rPr lang="en-US" dirty="0" smtClean="0"/>
              <a:t> runoff volume</a:t>
            </a:r>
          </a:p>
          <a:p>
            <a:pPr lvl="1"/>
            <a:r>
              <a:rPr lang="en-US" dirty="0"/>
              <a:t>q</a:t>
            </a:r>
            <a:r>
              <a:rPr lang="en-US" dirty="0" smtClean="0"/>
              <a:t>uantifies </a:t>
            </a:r>
            <a:r>
              <a:rPr lang="en-US" dirty="0"/>
              <a:t>reductions in </a:t>
            </a:r>
            <a:r>
              <a:rPr lang="en-US" dirty="0" smtClean="0"/>
              <a:t>phosphorus (P) and TSS</a:t>
            </a:r>
          </a:p>
          <a:p>
            <a:pPr lvl="1"/>
            <a:r>
              <a:rPr lang="en-US" dirty="0" smtClean="0"/>
              <a:t>can be used to select and size  BMP(s</a:t>
            </a:r>
            <a:r>
              <a:rPr lang="en-US" dirty="0"/>
              <a:t>)</a:t>
            </a:r>
            <a:endParaRPr lang="en-US" dirty="0" smtClean="0"/>
          </a:p>
          <a:p>
            <a:r>
              <a:rPr lang="en-US" dirty="0" smtClean="0"/>
              <a:t>Has a Graphical User Interface (GUI)</a:t>
            </a:r>
            <a:endParaRPr lang="en-US"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17577" y="1222400"/>
            <a:ext cx="6034354" cy="4634384"/>
          </a:xfrm>
          <a:prstGeom prst="rect">
            <a:avLst/>
          </a:prstGeom>
        </p:spPr>
      </p:pic>
    </p:spTree>
    <p:extLst>
      <p:ext uri="{BB962C8B-B14F-4D97-AF65-F5344CB8AC3E}">
        <p14:creationId xmlns:p14="http://schemas.microsoft.com/office/powerpoint/2010/main" val="3830091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Accounting for practices not in the calculator</a:t>
            </a:r>
            <a:endParaRPr lang="en-US" dirty="0"/>
          </a:p>
        </p:txBody>
      </p:sp>
      <p:sp>
        <p:nvSpPr>
          <p:cNvPr id="3" name="Content Placeholder 2"/>
          <p:cNvSpPr>
            <a:spLocks noGrp="1"/>
          </p:cNvSpPr>
          <p:nvPr>
            <p:ph idx="1"/>
          </p:nvPr>
        </p:nvSpPr>
        <p:spPr/>
        <p:txBody>
          <a:bodyPr/>
          <a:lstStyle/>
          <a:p>
            <a:r>
              <a:rPr lang="en-US" dirty="0" smtClean="0"/>
              <a:t>Pretreatment</a:t>
            </a:r>
          </a:p>
          <a:p>
            <a:r>
              <a:rPr lang="en-US" dirty="0" smtClean="0"/>
              <a:t>Street sweeping</a:t>
            </a:r>
          </a:p>
          <a:p>
            <a:r>
              <a:rPr lang="en-US" dirty="0" smtClean="0"/>
              <a:t>Other BMPs (underground filtration practices)</a:t>
            </a:r>
          </a:p>
          <a:p>
            <a:endParaRPr lang="en-US" dirty="0"/>
          </a:p>
          <a:p>
            <a:r>
              <a:rPr lang="en-US" dirty="0" smtClean="0"/>
              <a:t>Use the Other BMP</a:t>
            </a:r>
          </a:p>
          <a:p>
            <a:r>
              <a:rPr lang="en-US" dirty="0" smtClean="0"/>
              <a:t>Adjust the event mean concentration</a:t>
            </a:r>
          </a:p>
        </p:txBody>
      </p:sp>
    </p:spTree>
    <p:extLst>
      <p:ext uri="{BB962C8B-B14F-4D97-AF65-F5344CB8AC3E}">
        <p14:creationId xmlns:p14="http://schemas.microsoft.com/office/powerpoint/2010/main" val="23282708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331" y="231056"/>
            <a:ext cx="10515600" cy="616974"/>
          </a:xfrm>
        </p:spPr>
        <p:txBody>
          <a:bodyPr>
            <a:normAutofit fontScale="90000"/>
          </a:bodyPr>
          <a:lstStyle/>
          <a:p>
            <a:r>
              <a:rPr lang="en-US" b="1" dirty="0" smtClean="0"/>
              <a:t>Problem – low permeability soils</a:t>
            </a:r>
            <a:endParaRPr lang="en-US" b="1" dirty="0"/>
          </a:p>
        </p:txBody>
      </p:sp>
      <p:sp>
        <p:nvSpPr>
          <p:cNvPr id="3" name="Content Placeholder 2"/>
          <p:cNvSpPr>
            <a:spLocks noGrp="1"/>
          </p:cNvSpPr>
          <p:nvPr>
            <p:ph idx="1"/>
          </p:nvPr>
        </p:nvSpPr>
        <p:spPr>
          <a:xfrm>
            <a:off x="233331" y="876022"/>
            <a:ext cx="7381343" cy="5300942"/>
          </a:xfrm>
        </p:spPr>
        <p:txBody>
          <a:bodyPr/>
          <a:lstStyle/>
          <a:p>
            <a:r>
              <a:rPr lang="en-US" sz="2400" dirty="0"/>
              <a:t>50 acre site – 20 percent impervious; 40 acres residential; 5 acres commercial; 5 acres green space</a:t>
            </a:r>
          </a:p>
          <a:p>
            <a:r>
              <a:rPr lang="en-US" sz="2400" dirty="0" smtClean="0"/>
              <a:t>35 </a:t>
            </a:r>
            <a:r>
              <a:rPr lang="en-US" sz="2400" dirty="0"/>
              <a:t>acres turf on D soil; </a:t>
            </a:r>
            <a:r>
              <a:rPr lang="en-US" sz="2400" dirty="0" smtClean="0"/>
              <a:t>5 </a:t>
            </a:r>
            <a:r>
              <a:rPr lang="en-US" sz="2400" dirty="0"/>
              <a:t>acres </a:t>
            </a:r>
            <a:r>
              <a:rPr lang="en-US" sz="2400" dirty="0" smtClean="0"/>
              <a:t>turf </a:t>
            </a:r>
            <a:r>
              <a:rPr lang="en-US" sz="2400" dirty="0"/>
              <a:t>on </a:t>
            </a:r>
            <a:r>
              <a:rPr lang="en-US" sz="2400" dirty="0" smtClean="0"/>
              <a:t>C </a:t>
            </a:r>
            <a:r>
              <a:rPr lang="en-US" sz="2400" dirty="0"/>
              <a:t>soil (0.3 in/</a:t>
            </a:r>
            <a:r>
              <a:rPr lang="en-US" sz="2400" dirty="0" err="1"/>
              <a:t>hr</a:t>
            </a:r>
            <a:r>
              <a:rPr lang="en-US" sz="2400" dirty="0" smtClean="0"/>
              <a:t>)</a:t>
            </a:r>
          </a:p>
          <a:p>
            <a:r>
              <a:rPr lang="en-US" sz="2400" dirty="0" smtClean="0"/>
              <a:t>Individual </a:t>
            </a:r>
            <a:r>
              <a:rPr lang="en-US" sz="2400" dirty="0" err="1" smtClean="0"/>
              <a:t>bioretention</a:t>
            </a:r>
            <a:r>
              <a:rPr lang="en-US" sz="2400" dirty="0" smtClean="0"/>
              <a:t> max size = 10000 ft</a:t>
            </a:r>
            <a:r>
              <a:rPr lang="en-US" sz="2400" baseline="30000" dirty="0" smtClean="0"/>
              <a:t>2</a:t>
            </a:r>
            <a:endParaRPr lang="en-US" sz="2400" dirty="0" smtClean="0"/>
          </a:p>
          <a:p>
            <a:r>
              <a:rPr lang="en-US" sz="2400" dirty="0" smtClean="0"/>
              <a:t>Can the goal be met with a </a:t>
            </a:r>
            <a:r>
              <a:rPr lang="en-US" sz="2400" b="1" u="sng" dirty="0" smtClean="0"/>
              <a:t>realistic</a:t>
            </a:r>
            <a:r>
              <a:rPr lang="en-US" sz="2400" dirty="0" smtClean="0"/>
              <a:t> BMP scenario?</a:t>
            </a:r>
          </a:p>
          <a:p>
            <a:r>
              <a:rPr lang="en-US" sz="2400" dirty="0" smtClean="0"/>
              <a:t>What if we added pretreatment</a:t>
            </a:r>
            <a:endParaRPr lang="en-US" sz="2400" dirty="0"/>
          </a:p>
        </p:txBody>
      </p:sp>
      <p:sp>
        <p:nvSpPr>
          <p:cNvPr id="4" name="Rectangle 3"/>
          <p:cNvSpPr/>
          <p:nvPr/>
        </p:nvSpPr>
        <p:spPr>
          <a:xfrm>
            <a:off x="7896545" y="876021"/>
            <a:ext cx="2459554" cy="5267578"/>
          </a:xfrm>
          <a:prstGeom prst="rect">
            <a:avLst/>
          </a:prstGeom>
          <a:pattFill prst="pct20">
            <a:fgClr>
              <a:schemeClr val="tx1">
                <a:lumMod val="50000"/>
                <a:lumOff val="5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896544" y="866692"/>
            <a:ext cx="4206240" cy="5295569"/>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8453538" y="1690688"/>
            <a:ext cx="1842671" cy="1286803"/>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8992964" y="2100210"/>
            <a:ext cx="802433" cy="369332"/>
          </a:xfrm>
          <a:prstGeom prst="rect">
            <a:avLst/>
          </a:prstGeom>
          <a:noFill/>
        </p:spPr>
        <p:txBody>
          <a:bodyPr wrap="square" rtlCol="0">
            <a:spAutoFit/>
          </a:bodyPr>
          <a:lstStyle/>
          <a:p>
            <a:pPr algn="ctr"/>
            <a:r>
              <a:rPr lang="en-US" dirty="0" smtClean="0"/>
              <a:t>Park</a:t>
            </a:r>
            <a:endParaRPr lang="en-US" dirty="0"/>
          </a:p>
        </p:txBody>
      </p:sp>
      <p:sp>
        <p:nvSpPr>
          <p:cNvPr id="8" name="Rectangle 7"/>
          <p:cNvSpPr/>
          <p:nvPr/>
        </p:nvSpPr>
        <p:spPr>
          <a:xfrm>
            <a:off x="9675851" y="3387013"/>
            <a:ext cx="1452897" cy="1315616"/>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9689558" y="3834176"/>
            <a:ext cx="1446245" cy="369332"/>
          </a:xfrm>
          <a:prstGeom prst="rect">
            <a:avLst/>
          </a:prstGeom>
          <a:noFill/>
        </p:spPr>
        <p:txBody>
          <a:bodyPr wrap="square" rtlCol="0">
            <a:spAutoFit/>
          </a:bodyPr>
          <a:lstStyle/>
          <a:p>
            <a:pPr algn="ctr"/>
            <a:r>
              <a:rPr lang="en-US" dirty="0" smtClean="0"/>
              <a:t>Commercial</a:t>
            </a:r>
            <a:endParaRPr lang="en-US" dirty="0"/>
          </a:p>
        </p:txBody>
      </p:sp>
      <p:sp>
        <p:nvSpPr>
          <p:cNvPr id="10" name="Rectangle 9"/>
          <p:cNvSpPr/>
          <p:nvPr/>
        </p:nvSpPr>
        <p:spPr>
          <a:xfrm>
            <a:off x="11140755" y="876021"/>
            <a:ext cx="918133" cy="5267578"/>
          </a:xfrm>
          <a:prstGeom prst="rect">
            <a:avLst/>
          </a:prstGeom>
          <a:pattFill prst="pct20">
            <a:fgClr>
              <a:schemeClr val="tx1">
                <a:lumMod val="50000"/>
                <a:lumOff val="5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1226841" y="3140710"/>
            <a:ext cx="802433" cy="369332"/>
          </a:xfrm>
          <a:prstGeom prst="rect">
            <a:avLst/>
          </a:prstGeom>
          <a:noFill/>
        </p:spPr>
        <p:txBody>
          <a:bodyPr wrap="square" rtlCol="0">
            <a:spAutoFit/>
          </a:bodyPr>
          <a:lstStyle/>
          <a:p>
            <a:pPr algn="ctr"/>
            <a:r>
              <a:rPr lang="en-US" dirty="0" smtClean="0"/>
              <a:t>D soils</a:t>
            </a:r>
            <a:endParaRPr lang="en-US" dirty="0"/>
          </a:p>
        </p:txBody>
      </p:sp>
      <p:sp>
        <p:nvSpPr>
          <p:cNvPr id="88" name="TextBox 87"/>
          <p:cNvSpPr txBox="1"/>
          <p:nvPr/>
        </p:nvSpPr>
        <p:spPr>
          <a:xfrm>
            <a:off x="10347715" y="2352545"/>
            <a:ext cx="802433" cy="369332"/>
          </a:xfrm>
          <a:prstGeom prst="rect">
            <a:avLst/>
          </a:prstGeom>
          <a:noFill/>
        </p:spPr>
        <p:txBody>
          <a:bodyPr wrap="square" rtlCol="0">
            <a:spAutoFit/>
          </a:bodyPr>
          <a:lstStyle/>
          <a:p>
            <a:pPr algn="ctr"/>
            <a:r>
              <a:rPr lang="en-US" dirty="0" smtClean="0"/>
              <a:t>C soils</a:t>
            </a:r>
            <a:endParaRPr lang="en-US" dirty="0"/>
          </a:p>
        </p:txBody>
      </p:sp>
      <p:sp>
        <p:nvSpPr>
          <p:cNvPr id="89" name="Rectangle 88"/>
          <p:cNvSpPr/>
          <p:nvPr/>
        </p:nvSpPr>
        <p:spPr>
          <a:xfrm>
            <a:off x="10356099" y="4701073"/>
            <a:ext cx="779703" cy="1425419"/>
          </a:xfrm>
          <a:prstGeom prst="rect">
            <a:avLst/>
          </a:prstGeom>
          <a:pattFill prst="pct20">
            <a:fgClr>
              <a:schemeClr val="tx1">
                <a:lumMod val="50000"/>
                <a:lumOff val="50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8384982" y="3963638"/>
            <a:ext cx="802433" cy="369332"/>
          </a:xfrm>
          <a:prstGeom prst="rect">
            <a:avLst/>
          </a:prstGeom>
          <a:noFill/>
        </p:spPr>
        <p:txBody>
          <a:bodyPr wrap="square" rtlCol="0">
            <a:spAutoFit/>
          </a:bodyPr>
          <a:lstStyle/>
          <a:p>
            <a:pPr algn="ctr"/>
            <a:r>
              <a:rPr lang="en-US" dirty="0" smtClean="0"/>
              <a:t>D soils</a:t>
            </a:r>
            <a:endParaRPr lang="en-US" dirty="0"/>
          </a:p>
        </p:txBody>
      </p:sp>
      <p:sp>
        <p:nvSpPr>
          <p:cNvPr id="15" name="TextBox 14"/>
          <p:cNvSpPr txBox="1"/>
          <p:nvPr/>
        </p:nvSpPr>
        <p:spPr>
          <a:xfrm>
            <a:off x="10326315" y="5149792"/>
            <a:ext cx="802433" cy="369332"/>
          </a:xfrm>
          <a:prstGeom prst="rect">
            <a:avLst/>
          </a:prstGeom>
          <a:noFill/>
        </p:spPr>
        <p:txBody>
          <a:bodyPr wrap="square" rtlCol="0">
            <a:spAutoFit/>
          </a:bodyPr>
          <a:lstStyle/>
          <a:p>
            <a:pPr algn="ctr"/>
            <a:r>
              <a:rPr lang="en-US" dirty="0" smtClean="0"/>
              <a:t>D soils</a:t>
            </a:r>
            <a:endParaRPr lang="en-US" dirty="0"/>
          </a:p>
        </p:txBody>
      </p:sp>
      <p:pic>
        <p:nvPicPr>
          <p:cNvPr id="13" name="Picture 12"/>
          <p:cNvPicPr>
            <a:picLocks noChangeAspect="1"/>
          </p:cNvPicPr>
          <p:nvPr/>
        </p:nvPicPr>
        <p:blipFill rotWithShape="1">
          <a:blip r:embed="rId3"/>
          <a:srcRect l="20260" t="26208" r="63249" b="21764"/>
          <a:stretch/>
        </p:blipFill>
        <p:spPr>
          <a:xfrm>
            <a:off x="2493256" y="3431134"/>
            <a:ext cx="3785624" cy="3359149"/>
          </a:xfrm>
          <a:prstGeom prst="rect">
            <a:avLst/>
          </a:prstGeom>
        </p:spPr>
      </p:pic>
      <p:sp>
        <p:nvSpPr>
          <p:cNvPr id="17" name="TextBox 16"/>
          <p:cNvSpPr txBox="1"/>
          <p:nvPr/>
        </p:nvSpPr>
        <p:spPr>
          <a:xfrm>
            <a:off x="289641" y="4926042"/>
            <a:ext cx="1819470" cy="369332"/>
          </a:xfrm>
          <a:prstGeom prst="rect">
            <a:avLst/>
          </a:prstGeom>
          <a:noFill/>
        </p:spPr>
        <p:txBody>
          <a:bodyPr wrap="square" rtlCol="0">
            <a:spAutoFit/>
          </a:bodyPr>
          <a:lstStyle/>
          <a:p>
            <a:pPr algn="r"/>
            <a:r>
              <a:rPr lang="en-US" dirty="0" smtClean="0"/>
              <a:t>One option</a:t>
            </a:r>
            <a:endParaRPr lang="en-US" dirty="0"/>
          </a:p>
        </p:txBody>
      </p:sp>
      <p:sp>
        <p:nvSpPr>
          <p:cNvPr id="18" name="Right Arrow 17"/>
          <p:cNvSpPr/>
          <p:nvPr/>
        </p:nvSpPr>
        <p:spPr>
          <a:xfrm>
            <a:off x="1677271" y="4805265"/>
            <a:ext cx="951723" cy="162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96583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331" y="197174"/>
            <a:ext cx="10515600" cy="950491"/>
          </a:xfrm>
        </p:spPr>
        <p:txBody>
          <a:bodyPr/>
          <a:lstStyle/>
          <a:p>
            <a:r>
              <a:rPr lang="en-US" b="1" dirty="0" smtClean="0"/>
              <a:t>Problem: ultra-urban site</a:t>
            </a:r>
            <a:endParaRPr lang="en-US" b="1" dirty="0"/>
          </a:p>
        </p:txBody>
      </p:sp>
      <p:sp>
        <p:nvSpPr>
          <p:cNvPr id="4" name="Content Placeholder 2"/>
          <p:cNvSpPr>
            <a:spLocks noGrp="1"/>
          </p:cNvSpPr>
          <p:nvPr>
            <p:ph idx="1"/>
          </p:nvPr>
        </p:nvSpPr>
        <p:spPr>
          <a:xfrm>
            <a:off x="838199" y="1054359"/>
            <a:ext cx="10874829" cy="5122604"/>
          </a:xfrm>
        </p:spPr>
        <p:txBody>
          <a:bodyPr/>
          <a:lstStyle/>
          <a:p>
            <a:r>
              <a:rPr lang="en-US" sz="2400" dirty="0"/>
              <a:t>50 acre site – </a:t>
            </a:r>
            <a:r>
              <a:rPr lang="en-US" sz="2400" dirty="0" smtClean="0"/>
              <a:t>90 </a:t>
            </a:r>
            <a:r>
              <a:rPr lang="en-US" sz="2400" dirty="0"/>
              <a:t>percent impervious; </a:t>
            </a:r>
            <a:r>
              <a:rPr lang="en-US" sz="2400" dirty="0" smtClean="0"/>
              <a:t>all commercial/business</a:t>
            </a:r>
            <a:endParaRPr lang="en-US" sz="2400" dirty="0"/>
          </a:p>
          <a:p>
            <a:r>
              <a:rPr lang="en-US" sz="2400" dirty="0" smtClean="0"/>
              <a:t>A soils (0.8 </a:t>
            </a:r>
            <a:r>
              <a:rPr lang="en-US" sz="2400" dirty="0"/>
              <a:t>in/</a:t>
            </a:r>
            <a:r>
              <a:rPr lang="en-US" sz="2400" dirty="0" err="1"/>
              <a:t>hr</a:t>
            </a:r>
            <a:r>
              <a:rPr lang="en-US" sz="2400" dirty="0" smtClean="0"/>
              <a:t>)</a:t>
            </a:r>
          </a:p>
          <a:p>
            <a:r>
              <a:rPr lang="en-US" sz="2400" dirty="0" smtClean="0"/>
              <a:t>Can the retention goal be met with a </a:t>
            </a:r>
            <a:r>
              <a:rPr lang="en-US" sz="2400" b="1" u="sng" dirty="0" smtClean="0"/>
              <a:t>realistic</a:t>
            </a:r>
            <a:r>
              <a:rPr lang="en-US" sz="2400" dirty="0" smtClean="0"/>
              <a:t> BMP scenario? If not, how can we maximize volume and phosphorus retention?</a:t>
            </a:r>
          </a:p>
          <a:p>
            <a:r>
              <a:rPr lang="en-US" sz="2400" dirty="0" smtClean="0"/>
              <a:t>What BMPs work well for this scenario?</a:t>
            </a:r>
          </a:p>
        </p:txBody>
      </p:sp>
      <p:pic>
        <p:nvPicPr>
          <p:cNvPr id="3" name="Picture 2"/>
          <p:cNvPicPr>
            <a:picLocks noChangeAspect="1"/>
          </p:cNvPicPr>
          <p:nvPr/>
        </p:nvPicPr>
        <p:blipFill rotWithShape="1">
          <a:blip r:embed="rId2"/>
          <a:srcRect l="20000" t="29196" r="63071" b="31609"/>
          <a:stretch/>
        </p:blipFill>
        <p:spPr>
          <a:xfrm>
            <a:off x="3152502" y="3344092"/>
            <a:ext cx="5275021" cy="3435070"/>
          </a:xfrm>
          <a:prstGeom prst="rect">
            <a:avLst/>
          </a:prstGeom>
        </p:spPr>
      </p:pic>
      <p:sp>
        <p:nvSpPr>
          <p:cNvPr id="5" name="TextBox 4"/>
          <p:cNvSpPr txBox="1"/>
          <p:nvPr/>
        </p:nvSpPr>
        <p:spPr>
          <a:xfrm>
            <a:off x="1151790" y="5422431"/>
            <a:ext cx="1819470" cy="369332"/>
          </a:xfrm>
          <a:prstGeom prst="rect">
            <a:avLst/>
          </a:prstGeom>
          <a:noFill/>
        </p:spPr>
        <p:txBody>
          <a:bodyPr wrap="square" rtlCol="0">
            <a:spAutoFit/>
          </a:bodyPr>
          <a:lstStyle/>
          <a:p>
            <a:pPr algn="r"/>
            <a:r>
              <a:rPr lang="en-US" dirty="0" smtClean="0"/>
              <a:t>One option</a:t>
            </a:r>
            <a:endParaRPr lang="en-US" dirty="0"/>
          </a:p>
        </p:txBody>
      </p:sp>
      <p:sp>
        <p:nvSpPr>
          <p:cNvPr id="6" name="Right Arrow 5"/>
          <p:cNvSpPr/>
          <p:nvPr/>
        </p:nvSpPr>
        <p:spPr>
          <a:xfrm>
            <a:off x="2539420" y="5301654"/>
            <a:ext cx="951723" cy="162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748397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BMP vs. performance goal vs. annual</a:t>
            </a:r>
            <a:endParaRPr lang="en-US" dirty="0"/>
          </a:p>
        </p:txBody>
      </p:sp>
      <p:sp>
        <p:nvSpPr>
          <p:cNvPr id="3" name="Content Placeholder 2"/>
          <p:cNvSpPr>
            <a:spLocks noGrp="1"/>
          </p:cNvSpPr>
          <p:nvPr>
            <p:ph idx="1"/>
          </p:nvPr>
        </p:nvSpPr>
        <p:spPr/>
        <p:txBody>
          <a:bodyPr>
            <a:normAutofit/>
          </a:bodyPr>
          <a:lstStyle/>
          <a:p>
            <a:r>
              <a:rPr lang="en-US" dirty="0" smtClean="0"/>
              <a:t>Quantification of volume, TSS, and P reductions are for BMPs, for a performance goal, and on an average annual basis</a:t>
            </a:r>
          </a:p>
          <a:p>
            <a:r>
              <a:rPr lang="en-US" dirty="0" smtClean="0"/>
              <a:t>A performance goal is a target for volume and/or pollutant reductions</a:t>
            </a:r>
          </a:p>
          <a:p>
            <a:pPr lvl="1"/>
            <a:r>
              <a:rPr lang="en-US" dirty="0" smtClean="0"/>
              <a:t>Construction permit has a goal of 1 inch retention of impervious surfaces for new development: captures about 90% of annual precipitation</a:t>
            </a:r>
          </a:p>
          <a:p>
            <a:pPr lvl="1"/>
            <a:r>
              <a:rPr lang="en-US" dirty="0" smtClean="0"/>
              <a:t>MIDS goal is 1.1 inches: mimics native vegetation and soils</a:t>
            </a:r>
          </a:p>
          <a:p>
            <a:pPr lvl="1"/>
            <a:r>
              <a:rPr lang="en-US" dirty="0" smtClean="0"/>
              <a:t>TMDLs might have goals for TSS or P reduction to meet surface water quality standards</a:t>
            </a:r>
          </a:p>
        </p:txBody>
      </p:sp>
    </p:spTree>
    <p:extLst>
      <p:ext uri="{BB962C8B-B14F-4D97-AF65-F5344CB8AC3E}">
        <p14:creationId xmlns:p14="http://schemas.microsoft.com/office/powerpoint/2010/main" val="3098150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76199"/>
            <a:ext cx="8229600" cy="912845"/>
          </a:xfrm>
        </p:spPr>
        <p:txBody>
          <a:bodyPr>
            <a:normAutofit/>
          </a:bodyPr>
          <a:lstStyle/>
          <a:p>
            <a:r>
              <a:rPr lang="en-US" b="1" dirty="0" smtClean="0"/>
              <a:t>Kickoff example</a:t>
            </a:r>
            <a:endParaRPr lang="en-US" b="1" dirty="0"/>
          </a:p>
        </p:txBody>
      </p:sp>
      <p:sp>
        <p:nvSpPr>
          <p:cNvPr id="3" name="Content Placeholder 2"/>
          <p:cNvSpPr>
            <a:spLocks noGrp="1"/>
          </p:cNvSpPr>
          <p:nvPr>
            <p:ph idx="1"/>
          </p:nvPr>
        </p:nvSpPr>
        <p:spPr>
          <a:xfrm>
            <a:off x="1564432" y="1162277"/>
            <a:ext cx="8839200" cy="5031789"/>
          </a:xfrm>
        </p:spPr>
        <p:txBody>
          <a:bodyPr>
            <a:noAutofit/>
          </a:bodyPr>
          <a:lstStyle/>
          <a:p>
            <a:r>
              <a:rPr lang="en-US" sz="2400" dirty="0" smtClean="0"/>
              <a:t>Open the calculator (double click on icon)</a:t>
            </a:r>
          </a:p>
          <a:p>
            <a:r>
              <a:rPr lang="en-US" sz="2400" dirty="0" smtClean="0"/>
              <a:t>Create </a:t>
            </a:r>
            <a:r>
              <a:rPr lang="en-US" sz="2400" dirty="0"/>
              <a:t>a new file</a:t>
            </a:r>
          </a:p>
          <a:p>
            <a:r>
              <a:rPr lang="en-US" sz="2400" dirty="0"/>
              <a:t>Site information tab: no to CSW permit, zip=55155, 3 acres impervious, 2 acres turf on B soil</a:t>
            </a:r>
          </a:p>
          <a:p>
            <a:r>
              <a:rPr lang="en-US" sz="2400" dirty="0"/>
              <a:t>Schematic tab</a:t>
            </a:r>
          </a:p>
          <a:p>
            <a:pPr lvl="2"/>
            <a:r>
              <a:rPr lang="en-US" dirty="0" err="1"/>
              <a:t>Bioretention</a:t>
            </a:r>
            <a:r>
              <a:rPr lang="en-US" dirty="0"/>
              <a:t> no underdrain, 1 acre impervious , 3000 ft</a:t>
            </a:r>
            <a:r>
              <a:rPr lang="en-US" baseline="30000" dirty="0"/>
              <a:t>2</a:t>
            </a:r>
            <a:r>
              <a:rPr lang="en-US" dirty="0"/>
              <a:t> areas, 1.35 feet depth, B soil, 48 hour drawdown</a:t>
            </a:r>
          </a:p>
          <a:p>
            <a:pPr lvl="2"/>
            <a:r>
              <a:rPr lang="en-US" dirty="0" err="1"/>
              <a:t>Bioretention</a:t>
            </a:r>
            <a:r>
              <a:rPr lang="en-US" dirty="0"/>
              <a:t> with </a:t>
            </a:r>
            <a:r>
              <a:rPr lang="en-US" dirty="0" smtClean="0"/>
              <a:t>underdrain, </a:t>
            </a:r>
            <a:r>
              <a:rPr lang="en-US" dirty="0"/>
              <a:t>2 acre </a:t>
            </a:r>
            <a:r>
              <a:rPr lang="en-US" dirty="0" smtClean="0"/>
              <a:t>turf </a:t>
            </a:r>
            <a:r>
              <a:rPr lang="en-US" dirty="0"/>
              <a:t>B soil, 1 acre impervious</a:t>
            </a:r>
            <a:r>
              <a:rPr lang="en-US" dirty="0" smtClean="0"/>
              <a:t>, underdrain not raised, </a:t>
            </a:r>
            <a:r>
              <a:rPr lang="en-US" dirty="0"/>
              <a:t>not lined, 3000 ft</a:t>
            </a:r>
            <a:r>
              <a:rPr lang="en-US" baseline="30000" dirty="0"/>
              <a:t>2</a:t>
            </a:r>
            <a:r>
              <a:rPr lang="en-US" dirty="0"/>
              <a:t> for each area, overflow depth=1.5 feet, 2 foot media depth, 0.11 FC-</a:t>
            </a:r>
            <a:r>
              <a:rPr lang="en-US" dirty="0" err="1"/>
              <a:t>WPt</a:t>
            </a:r>
            <a:r>
              <a:rPr lang="en-US" dirty="0"/>
              <a:t>, 0.25 MP-FC, no tree, Mix A, no to P test, no amendment, B soil (0.45 in/</a:t>
            </a:r>
            <a:r>
              <a:rPr lang="en-US" dirty="0" err="1"/>
              <a:t>hr</a:t>
            </a:r>
            <a:r>
              <a:rPr lang="en-US" dirty="0"/>
              <a:t>), 48 </a:t>
            </a:r>
            <a:r>
              <a:rPr lang="en-US" dirty="0" err="1"/>
              <a:t>hr</a:t>
            </a:r>
            <a:r>
              <a:rPr lang="en-US" dirty="0"/>
              <a:t> drawdown, route to </a:t>
            </a:r>
            <a:r>
              <a:rPr lang="en-US" dirty="0" err="1"/>
              <a:t>bioretention</a:t>
            </a:r>
            <a:r>
              <a:rPr lang="en-US" dirty="0"/>
              <a:t> with no </a:t>
            </a:r>
            <a:r>
              <a:rPr lang="en-US" dirty="0" smtClean="0"/>
              <a:t>underdrain</a:t>
            </a:r>
          </a:p>
          <a:p>
            <a:pPr lvl="2"/>
            <a:r>
              <a:rPr lang="en-US" dirty="0"/>
              <a:t>Infiltration basin, 1 acre impervious, 4000 ft</a:t>
            </a:r>
            <a:r>
              <a:rPr lang="en-US" baseline="30000" dirty="0"/>
              <a:t>2</a:t>
            </a:r>
            <a:r>
              <a:rPr lang="en-US" dirty="0"/>
              <a:t> areas, 1.8 foot overflow depth, B soils, 48 hour </a:t>
            </a:r>
            <a:r>
              <a:rPr lang="en-US" dirty="0" smtClean="0"/>
              <a:t>drawdown</a:t>
            </a:r>
          </a:p>
          <a:p>
            <a:r>
              <a:rPr lang="en-US" sz="2400" dirty="0" smtClean="0"/>
              <a:t>Results tab: Is the performance goal met? If not, how can it be met?</a:t>
            </a:r>
            <a:endParaRPr lang="en-US" sz="2400" dirty="0"/>
          </a:p>
        </p:txBody>
      </p:sp>
    </p:spTree>
    <p:extLst>
      <p:ext uri="{BB962C8B-B14F-4D97-AF65-F5344CB8AC3E}">
        <p14:creationId xmlns:p14="http://schemas.microsoft.com/office/powerpoint/2010/main" val="3315335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0476"/>
            <a:ext cx="8229600" cy="873925"/>
          </a:xfrm>
        </p:spPr>
        <p:txBody>
          <a:bodyPr/>
          <a:lstStyle/>
          <a:p>
            <a:r>
              <a:rPr lang="en-US" dirty="0" smtClean="0"/>
              <a:t>How does the calculator work?</a:t>
            </a:r>
            <a:endParaRPr lang="en-US" dirty="0"/>
          </a:p>
        </p:txBody>
      </p:sp>
      <p:sp>
        <p:nvSpPr>
          <p:cNvPr id="3" name="Content Placeholder 2"/>
          <p:cNvSpPr>
            <a:spLocks noGrp="1"/>
          </p:cNvSpPr>
          <p:nvPr>
            <p:ph idx="1"/>
          </p:nvPr>
        </p:nvSpPr>
        <p:spPr>
          <a:xfrm>
            <a:off x="374073" y="1066801"/>
            <a:ext cx="9989127" cy="5059363"/>
          </a:xfrm>
        </p:spPr>
        <p:txBody>
          <a:bodyPr>
            <a:normAutofit/>
          </a:bodyPr>
          <a:lstStyle/>
          <a:p>
            <a:r>
              <a:rPr lang="en-US" dirty="0" smtClean="0"/>
              <a:t>Site loads calculated from inputs on Site Information tab</a:t>
            </a:r>
            <a:endParaRPr lang="en-US" dirty="0" smtClean="0"/>
          </a:p>
          <a:p>
            <a:r>
              <a:rPr lang="en-US" dirty="0" smtClean="0"/>
              <a:t>Runoff</a:t>
            </a:r>
            <a:r>
              <a:rPr lang="en-US" dirty="0" smtClean="0"/>
              <a:t>, P, and TSS entering </a:t>
            </a:r>
            <a:r>
              <a:rPr lang="en-US" dirty="0" smtClean="0"/>
              <a:t>a BMP are calculated from direct runoff into the BMP and from upstream BMPs routed to the BMP</a:t>
            </a:r>
            <a:endParaRPr lang="en-US" dirty="0" smtClean="0"/>
          </a:p>
          <a:p>
            <a:r>
              <a:rPr lang="en-US" dirty="0" smtClean="0"/>
              <a:t>BMPs </a:t>
            </a:r>
            <a:r>
              <a:rPr lang="en-US" dirty="0" smtClean="0"/>
              <a:t>have removal efficiencies based on research and monitoring</a:t>
            </a:r>
          </a:p>
          <a:p>
            <a:r>
              <a:rPr lang="en-US" dirty="0" smtClean="0"/>
              <a:t>Calculator does a mass balance on volume, P, and TSS coming in, being removed, and returning as runoff</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8218" y="3933488"/>
            <a:ext cx="5067993" cy="2805581"/>
          </a:xfrm>
          <a:prstGeom prst="rect">
            <a:avLst/>
          </a:prstGeom>
        </p:spPr>
      </p:pic>
    </p:spTree>
    <p:extLst>
      <p:ext uri="{BB962C8B-B14F-4D97-AF65-F5344CB8AC3E}">
        <p14:creationId xmlns:p14="http://schemas.microsoft.com/office/powerpoint/2010/main" val="9844678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73237" y="381000"/>
            <a:ext cx="5074329" cy="1716358"/>
            <a:chOff x="1134155" y="2200654"/>
            <a:chExt cx="5743741" cy="2612820"/>
          </a:xfrm>
        </p:grpSpPr>
        <p:grpSp>
          <p:nvGrpSpPr>
            <p:cNvPr id="3" name="Group 2"/>
            <p:cNvGrpSpPr>
              <a:grpSpLocks/>
            </p:cNvGrpSpPr>
            <p:nvPr/>
          </p:nvGrpSpPr>
          <p:grpSpPr bwMode="auto">
            <a:xfrm>
              <a:off x="1295400" y="2438400"/>
              <a:ext cx="2752044" cy="1442142"/>
              <a:chOff x="0" y="-159503"/>
              <a:chExt cx="2751583" cy="1448476"/>
            </a:xfrm>
          </p:grpSpPr>
          <p:sp>
            <p:nvSpPr>
              <p:cNvPr id="11" name="Flowchart: Manual Operation 10"/>
              <p:cNvSpPr/>
              <p:nvPr/>
            </p:nvSpPr>
            <p:spPr bwMode="auto">
              <a:xfrm>
                <a:off x="0" y="267343"/>
                <a:ext cx="2427867" cy="1021630"/>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2" name="Flowchart: Direct Access Storage 11"/>
              <p:cNvSpPr/>
              <p:nvPr/>
            </p:nvSpPr>
            <p:spPr bwMode="auto">
              <a:xfrm>
                <a:off x="1943922" y="-159503"/>
                <a:ext cx="807661" cy="407750"/>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13" name="Rectangle 12"/>
              <p:cNvSpPr/>
              <p:nvPr/>
            </p:nvSpPr>
            <p:spPr bwMode="auto">
              <a:xfrm>
                <a:off x="506244" y="1185597"/>
                <a:ext cx="1437678" cy="85932"/>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sp>
          <p:nvSpPr>
            <p:cNvPr id="4" name="Flowchart: Manual Operation 3"/>
            <p:cNvSpPr/>
            <p:nvPr/>
          </p:nvSpPr>
          <p:spPr bwMode="auto">
            <a:xfrm>
              <a:off x="1286106" y="2864004"/>
              <a:ext cx="2428274" cy="1017163"/>
            </a:xfrm>
            <a:prstGeom prst="flowChartManualOperation">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5" name="TextBox 4"/>
            <p:cNvSpPr txBox="1"/>
            <p:nvPr/>
          </p:nvSpPr>
          <p:spPr>
            <a:xfrm>
              <a:off x="1134155" y="4298092"/>
              <a:ext cx="2767072" cy="515382"/>
            </a:xfrm>
            <a:prstGeom prst="rect">
              <a:avLst/>
            </a:prstGeom>
            <a:noFill/>
          </p:spPr>
          <p:txBody>
            <a:bodyPr wrap="none" rtlCol="0">
              <a:spAutoFit/>
            </a:bodyPr>
            <a:lstStyle/>
            <a:p>
              <a:pPr algn="ctr"/>
              <a:r>
                <a:rPr lang="en-US" sz="1600" dirty="0"/>
                <a:t>100% TSS, PP, DP reduction</a:t>
              </a:r>
            </a:p>
          </p:txBody>
        </p:sp>
        <p:sp>
          <p:nvSpPr>
            <p:cNvPr id="6" name="TextBox 5"/>
            <p:cNvSpPr txBox="1"/>
            <p:nvPr/>
          </p:nvSpPr>
          <p:spPr>
            <a:xfrm>
              <a:off x="4168451" y="2200654"/>
              <a:ext cx="2709445" cy="1639854"/>
            </a:xfrm>
            <a:prstGeom prst="rect">
              <a:avLst/>
            </a:prstGeom>
            <a:noFill/>
          </p:spPr>
          <p:txBody>
            <a:bodyPr wrap="none" rtlCol="0">
              <a:spAutoFit/>
            </a:bodyPr>
            <a:lstStyle/>
            <a:p>
              <a:pPr algn="ctr"/>
              <a:r>
                <a:rPr lang="en-US" sz="1600" dirty="0"/>
                <a:t>Overflow volume</a:t>
              </a:r>
            </a:p>
            <a:p>
              <a:pPr algn="ctr"/>
              <a:r>
                <a:rPr lang="en-US" sz="1600" dirty="0"/>
                <a:t>0% TSS, Particulate P (PP), </a:t>
              </a:r>
            </a:p>
            <a:p>
              <a:pPr algn="ctr"/>
              <a:r>
                <a:rPr lang="en-US" sz="1600" dirty="0"/>
                <a:t>and Dissolved P (DP)</a:t>
              </a:r>
            </a:p>
            <a:p>
              <a:pPr algn="ctr"/>
              <a:r>
                <a:rPr lang="en-US" sz="1600" dirty="0"/>
                <a:t>reduction</a:t>
              </a:r>
            </a:p>
          </p:txBody>
        </p:sp>
        <p:sp>
          <p:nvSpPr>
            <p:cNvPr id="7" name="Right Arrow 6"/>
            <p:cNvSpPr/>
            <p:nvPr/>
          </p:nvSpPr>
          <p:spPr>
            <a:xfrm rot="5400000">
              <a:off x="1470963" y="3613959"/>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5400000">
              <a:off x="2008081" y="3615057"/>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5400000">
              <a:off x="2624822" y="3617252"/>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a:off x="3429000" y="2410173"/>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extBox 13"/>
          <p:cNvSpPr txBox="1"/>
          <p:nvPr/>
        </p:nvSpPr>
        <p:spPr>
          <a:xfrm>
            <a:off x="8355678" y="762000"/>
            <a:ext cx="3200400" cy="369332"/>
          </a:xfrm>
          <a:prstGeom prst="rect">
            <a:avLst/>
          </a:prstGeom>
          <a:noFill/>
        </p:spPr>
        <p:txBody>
          <a:bodyPr wrap="square" rtlCol="0">
            <a:spAutoFit/>
          </a:bodyPr>
          <a:lstStyle/>
          <a:p>
            <a:pPr algn="r"/>
            <a:r>
              <a:rPr lang="en-US" b="1" dirty="0"/>
              <a:t>Infiltration BMPs</a:t>
            </a:r>
          </a:p>
        </p:txBody>
      </p:sp>
      <p:grpSp>
        <p:nvGrpSpPr>
          <p:cNvPr id="15" name="Group 14"/>
          <p:cNvGrpSpPr/>
          <p:nvPr/>
        </p:nvGrpSpPr>
        <p:grpSpPr>
          <a:xfrm>
            <a:off x="3478878" y="2677903"/>
            <a:ext cx="5268842" cy="1758789"/>
            <a:chOff x="2236531" y="2134825"/>
            <a:chExt cx="5664527" cy="3175908"/>
          </a:xfrm>
        </p:grpSpPr>
        <p:sp>
          <p:nvSpPr>
            <p:cNvPr id="16" name="TextBox 15"/>
            <p:cNvSpPr txBox="1"/>
            <p:nvPr/>
          </p:nvSpPr>
          <p:spPr>
            <a:xfrm>
              <a:off x="2294567" y="4699394"/>
              <a:ext cx="2628166" cy="611339"/>
            </a:xfrm>
            <a:prstGeom prst="rect">
              <a:avLst/>
            </a:prstGeom>
            <a:noFill/>
          </p:spPr>
          <p:txBody>
            <a:bodyPr wrap="none" rtlCol="0">
              <a:spAutoFit/>
            </a:bodyPr>
            <a:lstStyle/>
            <a:p>
              <a:pPr algn="ctr"/>
              <a:r>
                <a:rPr lang="en-US" sz="1600" dirty="0"/>
                <a:t>100% TSS, PP, DP reduction</a:t>
              </a:r>
            </a:p>
          </p:txBody>
        </p:sp>
        <p:sp>
          <p:nvSpPr>
            <p:cNvPr id="17" name="TextBox 16"/>
            <p:cNvSpPr txBox="1"/>
            <p:nvPr/>
          </p:nvSpPr>
          <p:spPr>
            <a:xfrm>
              <a:off x="5215608" y="2886325"/>
              <a:ext cx="2685450" cy="1945171"/>
            </a:xfrm>
            <a:prstGeom prst="rect">
              <a:avLst/>
            </a:prstGeom>
            <a:noFill/>
          </p:spPr>
          <p:txBody>
            <a:bodyPr wrap="none" rtlCol="0">
              <a:spAutoFit/>
            </a:bodyPr>
            <a:lstStyle/>
            <a:p>
              <a:pPr algn="ctr"/>
              <a:r>
                <a:rPr lang="en-US" sz="1600" dirty="0"/>
                <a:t>Filtered volume</a:t>
              </a:r>
            </a:p>
            <a:p>
              <a:pPr algn="ctr"/>
              <a:r>
                <a:rPr lang="en-US" sz="1600" dirty="0"/>
                <a:t>60% TSS. Particulate P (PP), </a:t>
              </a:r>
            </a:p>
            <a:p>
              <a:pPr algn="ctr"/>
              <a:r>
                <a:rPr lang="en-US" sz="1600" dirty="0"/>
                <a:t>and Dissolved P (DP)</a:t>
              </a:r>
            </a:p>
            <a:p>
              <a:pPr algn="ctr"/>
              <a:r>
                <a:rPr lang="en-US" sz="1600" dirty="0" smtClean="0"/>
                <a:t>calculated </a:t>
              </a:r>
              <a:r>
                <a:rPr lang="en-US" sz="1600" dirty="0"/>
                <a:t>based on media</a:t>
              </a:r>
            </a:p>
          </p:txBody>
        </p:sp>
        <p:grpSp>
          <p:nvGrpSpPr>
            <p:cNvPr id="18" name="Group 17"/>
            <p:cNvGrpSpPr/>
            <p:nvPr/>
          </p:nvGrpSpPr>
          <p:grpSpPr>
            <a:xfrm>
              <a:off x="2236531" y="2134825"/>
              <a:ext cx="2885392" cy="2251789"/>
              <a:chOff x="2236532" y="2134826"/>
              <a:chExt cx="2885392" cy="2251789"/>
            </a:xfrm>
          </p:grpSpPr>
          <p:grpSp>
            <p:nvGrpSpPr>
              <p:cNvPr id="24" name="Group 23"/>
              <p:cNvGrpSpPr>
                <a:grpSpLocks/>
              </p:cNvGrpSpPr>
              <p:nvPr/>
            </p:nvGrpSpPr>
            <p:grpSpPr bwMode="auto">
              <a:xfrm>
                <a:off x="2236532" y="2134826"/>
                <a:ext cx="2885392" cy="2251789"/>
                <a:chOff x="0" y="0"/>
                <a:chExt cx="3088244" cy="2429054"/>
              </a:xfrm>
            </p:grpSpPr>
            <p:grpSp>
              <p:nvGrpSpPr>
                <p:cNvPr id="26" name="Group 25"/>
                <p:cNvGrpSpPr>
                  <a:grpSpLocks/>
                </p:cNvGrpSpPr>
                <p:nvPr/>
              </p:nvGrpSpPr>
              <p:grpSpPr bwMode="auto">
                <a:xfrm>
                  <a:off x="0" y="0"/>
                  <a:ext cx="3088244" cy="2429054"/>
                  <a:chOff x="0" y="0"/>
                  <a:chExt cx="3093635" cy="1858294"/>
                </a:xfrm>
              </p:grpSpPr>
              <p:grpSp>
                <p:nvGrpSpPr>
                  <p:cNvPr id="28" name="Group 27"/>
                  <p:cNvGrpSpPr>
                    <a:grpSpLocks/>
                  </p:cNvGrpSpPr>
                  <p:nvPr/>
                </p:nvGrpSpPr>
                <p:grpSpPr bwMode="auto">
                  <a:xfrm>
                    <a:off x="0" y="0"/>
                    <a:ext cx="3093635" cy="1858294"/>
                    <a:chOff x="0" y="0"/>
                    <a:chExt cx="4195589" cy="2030438"/>
                  </a:xfrm>
                </p:grpSpPr>
                <p:grpSp>
                  <p:nvGrpSpPr>
                    <p:cNvPr id="30" name="Group 29"/>
                    <p:cNvGrpSpPr>
                      <a:grpSpLocks/>
                    </p:cNvGrpSpPr>
                    <p:nvPr/>
                  </p:nvGrpSpPr>
                  <p:grpSpPr bwMode="auto">
                    <a:xfrm>
                      <a:off x="0" y="0"/>
                      <a:ext cx="4195589" cy="2021871"/>
                      <a:chOff x="0" y="0"/>
                      <a:chExt cx="4195589" cy="2021871"/>
                    </a:xfrm>
                  </p:grpSpPr>
                  <p:sp>
                    <p:nvSpPr>
                      <p:cNvPr id="32" name="Flowchart: Manual Operation 31"/>
                      <p:cNvSpPr/>
                      <p:nvPr/>
                    </p:nvSpPr>
                    <p:spPr>
                      <a:xfrm>
                        <a:off x="0" y="0"/>
                        <a:ext cx="4195589" cy="1996169"/>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33" name="Right Triangle 32"/>
                      <p:cNvSpPr/>
                      <p:nvPr/>
                    </p:nvSpPr>
                    <p:spPr>
                      <a:xfrm rot="10800000">
                        <a:off x="290783" y="616842"/>
                        <a:ext cx="567720" cy="140502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
                    <p:nvSpPr>
                      <p:cNvPr id="34" name="Rectangle 33"/>
                      <p:cNvSpPr/>
                      <p:nvPr/>
                    </p:nvSpPr>
                    <p:spPr>
                      <a:xfrm>
                        <a:off x="858503" y="629693"/>
                        <a:ext cx="2492429" cy="1379327"/>
                      </a:xfrm>
                      <a:prstGeom prst="rect">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cxnSp>
                    <p:nvCxnSpPr>
                      <p:cNvPr id="35" name="Straight Connector 34"/>
                      <p:cNvCxnSpPr/>
                      <p:nvPr/>
                    </p:nvCxnSpPr>
                    <p:spPr>
                      <a:xfrm>
                        <a:off x="844657" y="1996169"/>
                        <a:ext cx="2506274"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1" name="Right Triangle 30"/>
                    <p:cNvSpPr/>
                    <p:nvPr/>
                  </p:nvSpPr>
                  <p:spPr>
                    <a:xfrm rot="10800000" flipH="1">
                      <a:off x="3350933" y="625409"/>
                      <a:ext cx="540026" cy="140502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pSp>
              <p:sp>
                <p:nvSpPr>
                  <p:cNvPr id="29" name="Flowchart: Direct Access Storage 28"/>
                  <p:cNvSpPr/>
                  <p:nvPr/>
                </p:nvSpPr>
                <p:spPr bwMode="auto">
                  <a:xfrm>
                    <a:off x="2429984" y="1003636"/>
                    <a:ext cx="602391" cy="227386"/>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pSp>
            <p:sp>
              <p:nvSpPr>
                <p:cNvPr id="27" name="Rectangle 26"/>
                <p:cNvSpPr/>
                <p:nvPr/>
              </p:nvSpPr>
              <p:spPr>
                <a:xfrm>
                  <a:off x="193652" y="645698"/>
                  <a:ext cx="2700940" cy="92243"/>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a:p>
              </p:txBody>
            </p:sp>
          </p:grpSp>
          <p:cxnSp>
            <p:nvCxnSpPr>
              <p:cNvPr id="25" name="Straight Connector 24"/>
              <p:cNvCxnSpPr/>
              <p:nvPr/>
            </p:nvCxnSpPr>
            <p:spPr bwMode="auto">
              <a:xfrm>
                <a:off x="2426986" y="2134826"/>
                <a:ext cx="269493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9" name="Right Arrow 18"/>
            <p:cNvSpPr/>
            <p:nvPr/>
          </p:nvSpPr>
          <p:spPr>
            <a:xfrm>
              <a:off x="4412061" y="3256578"/>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p:cNvSpPr/>
            <p:nvPr/>
          </p:nvSpPr>
          <p:spPr>
            <a:xfrm>
              <a:off x="2631688" y="3601844"/>
              <a:ext cx="2085278" cy="747132"/>
            </a:xfrm>
            <a:custGeom>
              <a:avLst/>
              <a:gdLst>
                <a:gd name="connsiteX0" fmla="*/ 189571 w 2085278"/>
                <a:gd name="connsiteY0" fmla="*/ 747132 h 747132"/>
                <a:gd name="connsiteX1" fmla="*/ 1895707 w 2085278"/>
                <a:gd name="connsiteY1" fmla="*/ 747132 h 747132"/>
                <a:gd name="connsiteX2" fmla="*/ 2085278 w 2085278"/>
                <a:gd name="connsiteY2" fmla="*/ 11151 h 747132"/>
                <a:gd name="connsiteX3" fmla="*/ 0 w 2085278"/>
                <a:gd name="connsiteY3" fmla="*/ 0 h 747132"/>
                <a:gd name="connsiteX4" fmla="*/ 189571 w 2085278"/>
                <a:gd name="connsiteY4" fmla="*/ 747132 h 747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5278" h="747132">
                  <a:moveTo>
                    <a:pt x="189571" y="747132"/>
                  </a:moveTo>
                  <a:lnTo>
                    <a:pt x="1895707" y="747132"/>
                  </a:lnTo>
                  <a:lnTo>
                    <a:pt x="2085278" y="11151"/>
                  </a:lnTo>
                  <a:lnTo>
                    <a:pt x="0" y="0"/>
                  </a:lnTo>
                  <a:lnTo>
                    <a:pt x="189571" y="747132"/>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ight Arrow 20"/>
            <p:cNvSpPr/>
            <p:nvPr/>
          </p:nvSpPr>
          <p:spPr>
            <a:xfrm rot="5400000">
              <a:off x="2551545" y="4017455"/>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5400000">
              <a:off x="3088663" y="4018553"/>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ight Arrow 22"/>
            <p:cNvSpPr/>
            <p:nvPr/>
          </p:nvSpPr>
          <p:spPr>
            <a:xfrm rot="5400000">
              <a:off x="3705404" y="4020748"/>
              <a:ext cx="897339" cy="464341"/>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6" name="TextBox 35"/>
          <p:cNvSpPr txBox="1"/>
          <p:nvPr/>
        </p:nvSpPr>
        <p:spPr>
          <a:xfrm>
            <a:off x="9193878" y="3474834"/>
            <a:ext cx="2590800" cy="646331"/>
          </a:xfrm>
          <a:prstGeom prst="rect">
            <a:avLst/>
          </a:prstGeom>
          <a:noFill/>
        </p:spPr>
        <p:txBody>
          <a:bodyPr wrap="square" rtlCol="0">
            <a:spAutoFit/>
          </a:bodyPr>
          <a:lstStyle/>
          <a:p>
            <a:pPr algn="r"/>
            <a:r>
              <a:rPr lang="en-US" b="1" dirty="0"/>
              <a:t>Filtration BMPs w/ some infiltration</a:t>
            </a:r>
          </a:p>
        </p:txBody>
      </p:sp>
      <p:sp>
        <p:nvSpPr>
          <p:cNvPr id="37" name="Freeform 36"/>
          <p:cNvSpPr/>
          <p:nvPr/>
        </p:nvSpPr>
        <p:spPr>
          <a:xfrm>
            <a:off x="3613694" y="5275385"/>
            <a:ext cx="2523393" cy="879230"/>
          </a:xfrm>
          <a:custGeom>
            <a:avLst/>
            <a:gdLst>
              <a:gd name="connsiteX0" fmla="*/ 0 w 2523393"/>
              <a:gd name="connsiteY0" fmla="*/ 0 h 879230"/>
              <a:gd name="connsiteX1" fmla="*/ 342900 w 2523393"/>
              <a:gd name="connsiteY1" fmla="*/ 879230 h 879230"/>
              <a:gd name="connsiteX2" fmla="*/ 2145323 w 2523393"/>
              <a:gd name="connsiteY2" fmla="*/ 870438 h 879230"/>
              <a:gd name="connsiteX3" fmla="*/ 2523393 w 2523393"/>
              <a:gd name="connsiteY3" fmla="*/ 0 h 879230"/>
            </a:gdLst>
            <a:ahLst/>
            <a:cxnLst>
              <a:cxn ang="0">
                <a:pos x="connsiteX0" y="connsiteY0"/>
              </a:cxn>
              <a:cxn ang="0">
                <a:pos x="connsiteX1" y="connsiteY1"/>
              </a:cxn>
              <a:cxn ang="0">
                <a:pos x="connsiteX2" y="connsiteY2"/>
              </a:cxn>
              <a:cxn ang="0">
                <a:pos x="connsiteX3" y="connsiteY3"/>
              </a:cxn>
            </a:cxnLst>
            <a:rect l="l" t="t" r="r" b="b"/>
            <a:pathLst>
              <a:path w="2523393" h="879230">
                <a:moveTo>
                  <a:pt x="0" y="0"/>
                </a:moveTo>
                <a:lnTo>
                  <a:pt x="342900" y="879230"/>
                </a:lnTo>
                <a:lnTo>
                  <a:pt x="2145323" y="870438"/>
                </a:lnTo>
                <a:lnTo>
                  <a:pt x="2523393"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p:cNvSpPr txBox="1"/>
          <p:nvPr/>
        </p:nvSpPr>
        <p:spPr>
          <a:xfrm>
            <a:off x="3946887" y="5782352"/>
            <a:ext cx="1839161" cy="369332"/>
          </a:xfrm>
          <a:prstGeom prst="rect">
            <a:avLst/>
          </a:prstGeom>
          <a:blipFill>
            <a:blip r:embed="rId4"/>
            <a:tile tx="0" ty="0" sx="100000" sy="100000" flip="none" algn="tl"/>
          </a:blipFill>
          <a:ln>
            <a:solidFill>
              <a:schemeClr val="accent1"/>
            </a:solidFill>
          </a:ln>
        </p:spPr>
        <p:txBody>
          <a:bodyPr wrap="square" rtlCol="0">
            <a:spAutoFit/>
          </a:bodyPr>
          <a:lstStyle/>
          <a:p>
            <a:pPr algn="ctr"/>
            <a:r>
              <a:rPr lang="en-US" dirty="0"/>
              <a:t>Settled solids</a:t>
            </a:r>
          </a:p>
        </p:txBody>
      </p:sp>
      <p:sp>
        <p:nvSpPr>
          <p:cNvPr id="39" name="Freeform 38"/>
          <p:cNvSpPr/>
          <p:nvPr/>
        </p:nvSpPr>
        <p:spPr>
          <a:xfrm>
            <a:off x="3305964" y="5205046"/>
            <a:ext cx="782515" cy="404446"/>
          </a:xfrm>
          <a:custGeom>
            <a:avLst/>
            <a:gdLst>
              <a:gd name="connsiteX0" fmla="*/ 0 w 782515"/>
              <a:gd name="connsiteY0" fmla="*/ 0 h 404446"/>
              <a:gd name="connsiteX1" fmla="*/ 501161 w 782515"/>
              <a:gd name="connsiteY1" fmla="*/ 0 h 404446"/>
              <a:gd name="connsiteX2" fmla="*/ 782515 w 782515"/>
              <a:gd name="connsiteY2" fmla="*/ 404446 h 404446"/>
            </a:gdLst>
            <a:ahLst/>
            <a:cxnLst>
              <a:cxn ang="0">
                <a:pos x="connsiteX0" y="connsiteY0"/>
              </a:cxn>
              <a:cxn ang="0">
                <a:pos x="connsiteX1" y="connsiteY1"/>
              </a:cxn>
              <a:cxn ang="0">
                <a:pos x="connsiteX2" y="connsiteY2"/>
              </a:cxn>
            </a:cxnLst>
            <a:rect l="l" t="t" r="r" b="b"/>
            <a:pathLst>
              <a:path w="782515" h="404446">
                <a:moveTo>
                  <a:pt x="0" y="0"/>
                </a:moveTo>
                <a:lnTo>
                  <a:pt x="501161" y="0"/>
                </a:lnTo>
                <a:lnTo>
                  <a:pt x="782515" y="404446"/>
                </a:lnTo>
              </a:path>
            </a:pathLst>
          </a:custGeom>
          <a:noFill/>
          <a:ln>
            <a:solidFill>
              <a:schemeClr val="accent6">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39"/>
          <p:cNvSpPr/>
          <p:nvPr/>
        </p:nvSpPr>
        <p:spPr>
          <a:xfrm rot="18229655">
            <a:off x="5616949" y="5224700"/>
            <a:ext cx="782515" cy="404446"/>
          </a:xfrm>
          <a:custGeom>
            <a:avLst/>
            <a:gdLst>
              <a:gd name="connsiteX0" fmla="*/ 0 w 782515"/>
              <a:gd name="connsiteY0" fmla="*/ 0 h 404446"/>
              <a:gd name="connsiteX1" fmla="*/ 501161 w 782515"/>
              <a:gd name="connsiteY1" fmla="*/ 0 h 404446"/>
              <a:gd name="connsiteX2" fmla="*/ 782515 w 782515"/>
              <a:gd name="connsiteY2" fmla="*/ 404446 h 404446"/>
            </a:gdLst>
            <a:ahLst/>
            <a:cxnLst>
              <a:cxn ang="0">
                <a:pos x="connsiteX0" y="connsiteY0"/>
              </a:cxn>
              <a:cxn ang="0">
                <a:pos x="connsiteX1" y="connsiteY1"/>
              </a:cxn>
              <a:cxn ang="0">
                <a:pos x="connsiteX2" y="connsiteY2"/>
              </a:cxn>
            </a:cxnLst>
            <a:rect l="l" t="t" r="r" b="b"/>
            <a:pathLst>
              <a:path w="782515" h="404446">
                <a:moveTo>
                  <a:pt x="0" y="0"/>
                </a:moveTo>
                <a:lnTo>
                  <a:pt x="501161" y="0"/>
                </a:lnTo>
                <a:lnTo>
                  <a:pt x="782515" y="404446"/>
                </a:lnTo>
              </a:path>
            </a:pathLst>
          </a:custGeom>
          <a:noFill/>
          <a:ln>
            <a:solidFill>
              <a:schemeClr val="accent6">
                <a:lumMod val="75000"/>
              </a:schemeClr>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6246282" y="5118448"/>
            <a:ext cx="3132652" cy="1077218"/>
          </a:xfrm>
          <a:prstGeom prst="rect">
            <a:avLst/>
          </a:prstGeom>
          <a:noFill/>
        </p:spPr>
        <p:txBody>
          <a:bodyPr wrap="none" rtlCol="0">
            <a:spAutoFit/>
          </a:bodyPr>
          <a:lstStyle/>
          <a:p>
            <a:pPr algn="ctr"/>
            <a:r>
              <a:rPr lang="en-US" sz="1600" dirty="0"/>
              <a:t>Settled solids</a:t>
            </a:r>
          </a:p>
          <a:p>
            <a:pPr algn="ctr"/>
            <a:r>
              <a:rPr lang="en-US" sz="1600" dirty="0"/>
              <a:t>90% TSS and associated pollutants, </a:t>
            </a:r>
          </a:p>
          <a:p>
            <a:pPr algn="ctr"/>
            <a:r>
              <a:rPr lang="en-US" sz="1600" dirty="0"/>
              <a:t>No removal of dissolved </a:t>
            </a:r>
            <a:r>
              <a:rPr lang="en-US" sz="1600" dirty="0" smtClean="0"/>
              <a:t>pollutants</a:t>
            </a:r>
          </a:p>
          <a:p>
            <a:pPr algn="ctr"/>
            <a:r>
              <a:rPr lang="en-US" sz="1600" dirty="0" smtClean="0"/>
              <a:t>No volume reduction</a:t>
            </a:r>
            <a:endParaRPr lang="en-US" sz="1600" dirty="0"/>
          </a:p>
        </p:txBody>
      </p:sp>
      <p:sp>
        <p:nvSpPr>
          <p:cNvPr id="42" name="TextBox 41"/>
          <p:cNvSpPr txBox="1"/>
          <p:nvPr/>
        </p:nvSpPr>
        <p:spPr>
          <a:xfrm>
            <a:off x="9574878" y="5226208"/>
            <a:ext cx="2209800" cy="646331"/>
          </a:xfrm>
          <a:prstGeom prst="rect">
            <a:avLst/>
          </a:prstGeom>
          <a:noFill/>
        </p:spPr>
        <p:txBody>
          <a:bodyPr wrap="square" rtlCol="0">
            <a:spAutoFit/>
          </a:bodyPr>
          <a:lstStyle/>
          <a:p>
            <a:pPr algn="r"/>
            <a:r>
              <a:rPr lang="en-US" b="1" dirty="0"/>
              <a:t>Sedimentation BMPs</a:t>
            </a:r>
          </a:p>
          <a:p>
            <a:pPr algn="r"/>
            <a:r>
              <a:rPr lang="en-US" b="1" dirty="0"/>
              <a:t>No infiltration</a:t>
            </a:r>
          </a:p>
        </p:txBody>
      </p:sp>
      <p:sp>
        <p:nvSpPr>
          <p:cNvPr id="43" name="TextBox 42"/>
          <p:cNvSpPr txBox="1"/>
          <p:nvPr/>
        </p:nvSpPr>
        <p:spPr>
          <a:xfrm>
            <a:off x="573578" y="1039091"/>
            <a:ext cx="2385753" cy="2308324"/>
          </a:xfrm>
          <a:prstGeom prst="rect">
            <a:avLst/>
          </a:prstGeom>
          <a:noFill/>
        </p:spPr>
        <p:txBody>
          <a:bodyPr wrap="square" rtlCol="0">
            <a:spAutoFit/>
          </a:bodyPr>
          <a:lstStyle/>
          <a:p>
            <a:r>
              <a:rPr lang="en-US" sz="3600" dirty="0" smtClean="0"/>
              <a:t>3 types of BMPs in the calculator</a:t>
            </a:r>
            <a:endParaRPr lang="en-US" sz="3600" dirty="0"/>
          </a:p>
        </p:txBody>
      </p:sp>
    </p:spTree>
    <p:extLst>
      <p:ext uri="{BB962C8B-B14F-4D97-AF65-F5344CB8AC3E}">
        <p14:creationId xmlns:p14="http://schemas.microsoft.com/office/powerpoint/2010/main" val="38589541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1600200" y="126635"/>
            <a:ext cx="2590800" cy="1676400"/>
            <a:chOff x="76200" y="126635"/>
            <a:chExt cx="2590800" cy="1676400"/>
          </a:xfrm>
        </p:grpSpPr>
        <p:sp>
          <p:nvSpPr>
            <p:cNvPr id="22" name="Rectangle 21"/>
            <p:cNvSpPr/>
            <p:nvPr/>
          </p:nvSpPr>
          <p:spPr>
            <a:xfrm>
              <a:off x="76200" y="126635"/>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p:cNvGrpSpPr/>
            <p:nvPr/>
          </p:nvGrpSpPr>
          <p:grpSpPr>
            <a:xfrm>
              <a:off x="159851" y="234802"/>
              <a:ext cx="2407732" cy="1502377"/>
              <a:chOff x="159851" y="208168"/>
              <a:chExt cx="2407732" cy="1502377"/>
            </a:xfrm>
          </p:grpSpPr>
          <p:cxnSp>
            <p:nvCxnSpPr>
              <p:cNvPr id="43" name="Straight Connector 42"/>
              <p:cNvCxnSpPr/>
              <p:nvPr/>
            </p:nvCxnSpPr>
            <p:spPr>
              <a:xfrm>
                <a:off x="1333143" y="208168"/>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445972" y="745710"/>
                <a:ext cx="1828800" cy="964835"/>
                <a:chOff x="750772" y="3897657"/>
                <a:chExt cx="1828800" cy="1472350"/>
              </a:xfrm>
            </p:grpSpPr>
            <p:sp>
              <p:nvSpPr>
                <p:cNvPr id="4" name="Rectangle 3"/>
                <p:cNvSpPr/>
                <p:nvPr/>
              </p:nvSpPr>
              <p:spPr>
                <a:xfrm>
                  <a:off x="750772" y="3897657"/>
                  <a:ext cx="1828800" cy="147235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03172" y="4090902"/>
                  <a:ext cx="457200" cy="57478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2027702" y="4090902"/>
                  <a:ext cx="457200" cy="58141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a:off x="1463429" y="4090904"/>
                  <a:ext cx="457200" cy="1268711"/>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24" name="Straight Connector 23"/>
              <p:cNvCxnSpPr/>
              <p:nvPr/>
            </p:nvCxnSpPr>
            <p:spPr>
              <a:xfrm flipH="1">
                <a:off x="159851" y="210844"/>
                <a:ext cx="1234440" cy="457200"/>
              </a:xfrm>
              <a:prstGeom prst="line">
                <a:avLst/>
              </a:prstGeom>
              <a:ln w="1778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87354" y="736288"/>
                <a:ext cx="23414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 name="TextBox 9"/>
          <p:cNvSpPr txBox="1"/>
          <p:nvPr/>
        </p:nvSpPr>
        <p:spPr>
          <a:xfrm>
            <a:off x="2226649" y="1822922"/>
            <a:ext cx="1247714" cy="369332"/>
          </a:xfrm>
          <a:prstGeom prst="rect">
            <a:avLst/>
          </a:prstGeom>
          <a:noFill/>
        </p:spPr>
        <p:txBody>
          <a:bodyPr wrap="none" rtlCol="0">
            <a:spAutoFit/>
          </a:bodyPr>
          <a:lstStyle/>
          <a:p>
            <a:r>
              <a:rPr lang="en-US" dirty="0"/>
              <a:t>Green Roof</a:t>
            </a:r>
          </a:p>
        </p:txBody>
      </p:sp>
      <p:sp>
        <p:nvSpPr>
          <p:cNvPr id="92" name="TextBox 91"/>
          <p:cNvSpPr txBox="1"/>
          <p:nvPr/>
        </p:nvSpPr>
        <p:spPr>
          <a:xfrm>
            <a:off x="4530642" y="1817044"/>
            <a:ext cx="1911870" cy="369332"/>
          </a:xfrm>
          <a:prstGeom prst="rect">
            <a:avLst/>
          </a:prstGeom>
          <a:noFill/>
        </p:spPr>
        <p:txBody>
          <a:bodyPr wrap="none" rtlCol="0">
            <a:spAutoFit/>
          </a:bodyPr>
          <a:lstStyle/>
          <a:p>
            <a:r>
              <a:rPr lang="en-US" dirty="0"/>
              <a:t>Bioretention Basin</a:t>
            </a:r>
          </a:p>
        </p:txBody>
      </p:sp>
      <p:sp>
        <p:nvSpPr>
          <p:cNvPr id="93" name="TextBox 92"/>
          <p:cNvSpPr txBox="1"/>
          <p:nvPr/>
        </p:nvSpPr>
        <p:spPr>
          <a:xfrm>
            <a:off x="7115013" y="1822922"/>
            <a:ext cx="1726563" cy="369332"/>
          </a:xfrm>
          <a:prstGeom prst="rect">
            <a:avLst/>
          </a:prstGeom>
          <a:noFill/>
        </p:spPr>
        <p:txBody>
          <a:bodyPr wrap="none" rtlCol="0">
            <a:spAutoFit/>
          </a:bodyPr>
          <a:lstStyle/>
          <a:p>
            <a:r>
              <a:rPr lang="en-US" dirty="0"/>
              <a:t>Infiltration Basin</a:t>
            </a:r>
          </a:p>
        </p:txBody>
      </p:sp>
      <p:sp>
        <p:nvSpPr>
          <p:cNvPr id="94" name="TextBox 93"/>
          <p:cNvSpPr txBox="1"/>
          <p:nvPr/>
        </p:nvSpPr>
        <p:spPr>
          <a:xfrm>
            <a:off x="1759566" y="3998819"/>
            <a:ext cx="2181879" cy="369332"/>
          </a:xfrm>
          <a:prstGeom prst="rect">
            <a:avLst/>
          </a:prstGeom>
          <a:noFill/>
        </p:spPr>
        <p:txBody>
          <a:bodyPr wrap="none" rtlCol="0">
            <a:spAutoFit/>
          </a:bodyPr>
          <a:lstStyle/>
          <a:p>
            <a:r>
              <a:rPr lang="en-US" dirty="0"/>
              <a:t>Permeable Pavement</a:t>
            </a:r>
          </a:p>
        </p:txBody>
      </p:sp>
      <p:sp>
        <p:nvSpPr>
          <p:cNvPr id="97" name="TextBox 96"/>
          <p:cNvSpPr txBox="1"/>
          <p:nvPr/>
        </p:nvSpPr>
        <p:spPr>
          <a:xfrm>
            <a:off x="7214345" y="4034202"/>
            <a:ext cx="1749518" cy="369332"/>
          </a:xfrm>
          <a:prstGeom prst="rect">
            <a:avLst/>
          </a:prstGeom>
          <a:noFill/>
        </p:spPr>
        <p:txBody>
          <a:bodyPr wrap="none" rtlCol="0">
            <a:spAutoFit/>
          </a:bodyPr>
          <a:lstStyle/>
          <a:p>
            <a:r>
              <a:rPr lang="en-US" dirty="0"/>
              <a:t>Swale Side Slope</a:t>
            </a:r>
          </a:p>
        </p:txBody>
      </p:sp>
      <p:sp>
        <p:nvSpPr>
          <p:cNvPr id="99" name="TextBox 98"/>
          <p:cNvSpPr txBox="1"/>
          <p:nvPr/>
        </p:nvSpPr>
        <p:spPr>
          <a:xfrm>
            <a:off x="1807432" y="6348481"/>
            <a:ext cx="2086149" cy="369332"/>
          </a:xfrm>
          <a:prstGeom prst="rect">
            <a:avLst/>
          </a:prstGeom>
          <a:noFill/>
        </p:spPr>
        <p:txBody>
          <a:bodyPr wrap="none" rtlCol="0">
            <a:spAutoFit/>
          </a:bodyPr>
          <a:lstStyle/>
          <a:p>
            <a:r>
              <a:rPr lang="en-US" dirty="0"/>
              <a:t>Swale Main Channel</a:t>
            </a:r>
          </a:p>
        </p:txBody>
      </p:sp>
      <p:grpSp>
        <p:nvGrpSpPr>
          <p:cNvPr id="5" name="Group 4"/>
          <p:cNvGrpSpPr/>
          <p:nvPr/>
        </p:nvGrpSpPr>
        <p:grpSpPr>
          <a:xfrm>
            <a:off x="4191000" y="126635"/>
            <a:ext cx="2590800" cy="1676400"/>
            <a:chOff x="2667000" y="126635"/>
            <a:chExt cx="2590800" cy="1676400"/>
          </a:xfrm>
        </p:grpSpPr>
        <p:sp>
          <p:nvSpPr>
            <p:cNvPr id="33" name="Rectangle 32"/>
            <p:cNvSpPr/>
            <p:nvPr/>
          </p:nvSpPr>
          <p:spPr>
            <a:xfrm>
              <a:off x="26670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p:cNvGrpSpPr>
              <a:grpSpLocks/>
            </p:cNvGrpSpPr>
            <p:nvPr/>
          </p:nvGrpSpPr>
          <p:grpSpPr bwMode="auto">
            <a:xfrm>
              <a:off x="2874923" y="525405"/>
              <a:ext cx="2167881" cy="1118420"/>
              <a:chOff x="0" y="-1"/>
              <a:chExt cx="3088243" cy="2424764"/>
            </a:xfrm>
          </p:grpSpPr>
          <p:grpSp>
            <p:nvGrpSpPr>
              <p:cNvPr id="44" name="Group 43"/>
              <p:cNvGrpSpPr>
                <a:grpSpLocks/>
              </p:cNvGrpSpPr>
              <p:nvPr/>
            </p:nvGrpSpPr>
            <p:grpSpPr bwMode="auto">
              <a:xfrm>
                <a:off x="0" y="-1"/>
                <a:ext cx="3088243" cy="2424764"/>
                <a:chOff x="0" y="0"/>
                <a:chExt cx="4195588" cy="2026850"/>
              </a:xfrm>
            </p:grpSpPr>
            <p:grpSp>
              <p:nvGrpSpPr>
                <p:cNvPr id="49" name="Group 48"/>
                <p:cNvGrpSpPr>
                  <a:grpSpLocks/>
                </p:cNvGrpSpPr>
                <p:nvPr/>
              </p:nvGrpSpPr>
              <p:grpSpPr bwMode="auto">
                <a:xfrm>
                  <a:off x="0" y="0"/>
                  <a:ext cx="4195588" cy="2018221"/>
                  <a:chOff x="0" y="0"/>
                  <a:chExt cx="4195588" cy="2018221"/>
                </a:xfrm>
              </p:grpSpPr>
              <p:sp>
                <p:nvSpPr>
                  <p:cNvPr id="51" name="Flowchart: Manual Operation 50"/>
                  <p:cNvSpPr/>
                  <p:nvPr/>
                </p:nvSpPr>
                <p:spPr>
                  <a:xfrm>
                    <a:off x="0" y="0"/>
                    <a:ext cx="4195588" cy="1992352"/>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52" name="Right Triangle 51"/>
                  <p:cNvSpPr/>
                  <p:nvPr/>
                </p:nvSpPr>
                <p:spPr>
                  <a:xfrm rot="10800000">
                    <a:off x="428037" y="996172"/>
                    <a:ext cx="430466" cy="1022049"/>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53" name="Rectangle 52"/>
                  <p:cNvSpPr/>
                  <p:nvPr/>
                </p:nvSpPr>
                <p:spPr>
                  <a:xfrm>
                    <a:off x="858504" y="996174"/>
                    <a:ext cx="2492428" cy="996174"/>
                  </a:xfrm>
                  <a:prstGeom prst="rect">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50" name="Right Triangle 49"/>
                <p:cNvSpPr/>
                <p:nvPr/>
              </p:nvSpPr>
              <p:spPr>
                <a:xfrm rot="10800000" flipH="1">
                  <a:off x="3350932" y="996176"/>
                  <a:ext cx="468983" cy="1030674"/>
                </a:xfrm>
                <a:prstGeom prst="rtTriangle">
                  <a:avLst/>
                </a:prstGeom>
                <a:blipFill dpi="0" rotWithShape="1">
                  <a:blip r:embed="rId3"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41" name="Rectangle 40"/>
              <p:cNvSpPr/>
              <p:nvPr/>
            </p:nvSpPr>
            <p:spPr>
              <a:xfrm>
                <a:off x="315066" y="816714"/>
                <a:ext cx="2483499" cy="34373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grpSp>
        <p:pic>
          <p:nvPicPr>
            <p:cNvPr id="104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3578" y="290439"/>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16"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0640" y="307142"/>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117"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6512" y="307142"/>
              <a:ext cx="716446" cy="604420"/>
            </a:xfrm>
            <a:prstGeom prst="rect">
              <a:avLst/>
            </a:prstGeom>
            <a:noFill/>
            <a:extLst>
              <a:ext uri="{909E8E84-426E-40DD-AFC4-6F175D3DCCD1}">
                <a14:hiddenFill xmlns:a14="http://schemas.microsoft.com/office/drawing/2010/main">
                  <a:solidFill>
                    <a:srgbClr val="FFFFFF"/>
                  </a:solidFill>
                </a14:hiddenFill>
              </a:ext>
            </a:extLst>
          </p:spPr>
        </p:pic>
      </p:grpSp>
      <p:pic>
        <p:nvPicPr>
          <p:cNvPr id="163"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8305735" y="2883156"/>
            <a:ext cx="570836" cy="481576"/>
          </a:xfrm>
          <a:prstGeom prst="rect">
            <a:avLst/>
          </a:prstGeom>
          <a:noFill/>
          <a:extLst/>
        </p:spPr>
      </p:pic>
      <p:grpSp>
        <p:nvGrpSpPr>
          <p:cNvPr id="3" name="Group 2"/>
          <p:cNvGrpSpPr/>
          <p:nvPr/>
        </p:nvGrpSpPr>
        <p:grpSpPr>
          <a:xfrm>
            <a:off x="6781800" y="126635"/>
            <a:ext cx="2590800" cy="1676400"/>
            <a:chOff x="5257800" y="126635"/>
            <a:chExt cx="2590800" cy="1676400"/>
          </a:xfrm>
        </p:grpSpPr>
        <p:sp>
          <p:nvSpPr>
            <p:cNvPr id="38" name="Rectangle 37"/>
            <p:cNvSpPr/>
            <p:nvPr/>
          </p:nvSpPr>
          <p:spPr>
            <a:xfrm>
              <a:off x="52578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Flowchart: Manual Operation 56"/>
            <p:cNvSpPr/>
            <p:nvPr/>
          </p:nvSpPr>
          <p:spPr bwMode="auto">
            <a:xfrm>
              <a:off x="5428052" y="520572"/>
              <a:ext cx="2167881" cy="1015210"/>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126" name="Group 125"/>
            <p:cNvGrpSpPr/>
            <p:nvPr/>
          </p:nvGrpSpPr>
          <p:grpSpPr>
            <a:xfrm>
              <a:off x="6064190" y="989431"/>
              <a:ext cx="905522" cy="748056"/>
              <a:chOff x="6019800" y="980553"/>
              <a:chExt cx="905522" cy="748056"/>
            </a:xfrm>
          </p:grpSpPr>
          <p:cxnSp>
            <p:nvCxnSpPr>
              <p:cNvPr id="168" name="Straight Arrow Connector 167"/>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70" name="Straight Arrow Connector 169"/>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71" name="Straight Arrow Connector 170"/>
              <p:cNvCxnSpPr/>
              <p:nvPr/>
            </p:nvCxnSpPr>
            <p:spPr>
              <a:xfrm>
                <a:off x="6925322" y="986898"/>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grpSp>
      <p:grpSp>
        <p:nvGrpSpPr>
          <p:cNvPr id="18" name="Group 17"/>
          <p:cNvGrpSpPr/>
          <p:nvPr/>
        </p:nvGrpSpPr>
        <p:grpSpPr>
          <a:xfrm>
            <a:off x="6793704" y="2252035"/>
            <a:ext cx="2590800" cy="1676400"/>
            <a:chOff x="5269704" y="2252035"/>
            <a:chExt cx="2590800" cy="1676400"/>
          </a:xfrm>
        </p:grpSpPr>
        <p:grpSp>
          <p:nvGrpSpPr>
            <p:cNvPr id="17" name="Group 16"/>
            <p:cNvGrpSpPr/>
            <p:nvPr/>
          </p:nvGrpSpPr>
          <p:grpSpPr>
            <a:xfrm>
              <a:off x="5269704" y="2252035"/>
              <a:ext cx="2590800" cy="1676400"/>
              <a:chOff x="5269704" y="2252035"/>
              <a:chExt cx="2590800" cy="1676400"/>
            </a:xfrm>
          </p:grpSpPr>
          <p:sp>
            <p:nvSpPr>
              <p:cNvPr id="96" name="Rectangle 95"/>
              <p:cNvSpPr/>
              <p:nvPr/>
            </p:nvSpPr>
            <p:spPr>
              <a:xfrm>
                <a:off x="5269704"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0"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263863" y="2498454"/>
                <a:ext cx="570836" cy="481576"/>
              </a:xfrm>
              <a:prstGeom prst="rect">
                <a:avLst/>
              </a:prstGeom>
              <a:noFill/>
              <a:extLst/>
            </p:spPr>
          </p:pic>
          <p:cxnSp>
            <p:nvCxnSpPr>
              <p:cNvPr id="115" name="Straight Arrow Connector 114"/>
              <p:cNvCxnSpPr/>
              <p:nvPr/>
            </p:nvCxnSpPr>
            <p:spPr>
              <a:xfrm>
                <a:off x="6763178" y="2547513"/>
                <a:ext cx="712600" cy="533446"/>
              </a:xfrm>
              <a:prstGeom prst="straightConnector1">
                <a:avLst/>
              </a:prstGeom>
              <a:solidFill>
                <a:schemeClr val="bg1"/>
              </a:solidFill>
              <a:ln w="88900">
                <a:tailEnd type="arrow"/>
              </a:ln>
            </p:spPr>
            <p:style>
              <a:lnRef idx="1">
                <a:schemeClr val="accent1"/>
              </a:lnRef>
              <a:fillRef idx="0">
                <a:schemeClr val="accent1"/>
              </a:fillRef>
              <a:effectRef idx="0">
                <a:schemeClr val="accent1"/>
              </a:effectRef>
              <a:fontRef idx="minor">
                <a:schemeClr val="tx1"/>
              </a:fontRef>
            </p:style>
          </p:cxnSp>
          <p:sp>
            <p:nvSpPr>
              <p:cNvPr id="139" name="Rectangle 138"/>
              <p:cNvSpPr/>
              <p:nvPr/>
            </p:nvSpPr>
            <p:spPr bwMode="auto">
              <a:xfrm rot="2234994">
                <a:off x="6044727" y="3202371"/>
                <a:ext cx="1356445" cy="219493"/>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138" name="Rectangle 137"/>
              <p:cNvSpPr/>
              <p:nvPr/>
            </p:nvSpPr>
            <p:spPr bwMode="auto">
              <a:xfrm>
                <a:off x="5332333" y="2814237"/>
                <a:ext cx="927972" cy="275998"/>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144" name="Rectangle 143"/>
              <p:cNvSpPr/>
              <p:nvPr/>
            </p:nvSpPr>
            <p:spPr bwMode="auto">
              <a:xfrm>
                <a:off x="7196389" y="3599942"/>
                <a:ext cx="463986" cy="215527"/>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112"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514739" y="2678990"/>
                <a:ext cx="570836" cy="481576"/>
              </a:xfrm>
              <a:prstGeom prst="rect">
                <a:avLst/>
              </a:prstGeom>
              <a:noFill/>
              <a:extLst/>
            </p:spPr>
          </p:pic>
          <p:pic>
            <p:nvPicPr>
              <p:cNvPr id="113"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962567" y="3042410"/>
                <a:ext cx="570836" cy="481576"/>
              </a:xfrm>
              <a:prstGeom prst="rect">
                <a:avLst/>
              </a:prstGeom>
              <a:noFill/>
              <a:extLst/>
            </p:spPr>
          </p:pic>
        </p:grpSp>
        <p:pic>
          <p:nvPicPr>
            <p:cNvPr id="114" name="Picture 19" descr="Grass on Transparent Backgroun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7929">
              <a:off x="6791403" y="2885314"/>
              <a:ext cx="570836" cy="481576"/>
            </a:xfrm>
            <a:prstGeom prst="rect">
              <a:avLst/>
            </a:prstGeom>
            <a:noFill/>
            <a:extLst/>
          </p:spPr>
        </p:pic>
      </p:grpSp>
      <p:grpSp>
        <p:nvGrpSpPr>
          <p:cNvPr id="9" name="Group 8"/>
          <p:cNvGrpSpPr/>
          <p:nvPr/>
        </p:nvGrpSpPr>
        <p:grpSpPr>
          <a:xfrm>
            <a:off x="1586663" y="2252035"/>
            <a:ext cx="2590800" cy="1676400"/>
            <a:chOff x="62663" y="2252035"/>
            <a:chExt cx="2590800" cy="1676400"/>
          </a:xfrm>
        </p:grpSpPr>
        <p:grpSp>
          <p:nvGrpSpPr>
            <p:cNvPr id="6" name="Group 5"/>
            <p:cNvGrpSpPr/>
            <p:nvPr/>
          </p:nvGrpSpPr>
          <p:grpSpPr>
            <a:xfrm>
              <a:off x="62663" y="2252035"/>
              <a:ext cx="2590800" cy="1676400"/>
              <a:chOff x="62663" y="2252035"/>
              <a:chExt cx="2590800" cy="1676400"/>
            </a:xfrm>
          </p:grpSpPr>
          <p:sp>
            <p:nvSpPr>
              <p:cNvPr id="59" name="Rectangle 58"/>
              <p:cNvSpPr/>
              <p:nvPr/>
            </p:nvSpPr>
            <p:spPr>
              <a:xfrm>
                <a:off x="62663"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0" name="Rectangle 59"/>
              <p:cNvSpPr/>
              <p:nvPr/>
            </p:nvSpPr>
            <p:spPr bwMode="auto">
              <a:xfrm>
                <a:off x="249500" y="2950787"/>
                <a:ext cx="1992749" cy="11373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26" name="Rectangle 25"/>
              <p:cNvSpPr/>
              <p:nvPr/>
            </p:nvSpPr>
            <p:spPr>
              <a:xfrm>
                <a:off x="249501" y="3090235"/>
                <a:ext cx="1992748" cy="617471"/>
              </a:xfrm>
              <a:prstGeom prst="rect">
                <a:avLst/>
              </a:prstGeom>
              <a:blipFill>
                <a:blip r:embed="rId6"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0" name="Group 89"/>
              <p:cNvGrpSpPr/>
              <p:nvPr/>
            </p:nvGrpSpPr>
            <p:grpSpPr>
              <a:xfrm>
                <a:off x="784236" y="2963321"/>
                <a:ext cx="905522" cy="748056"/>
                <a:chOff x="6019800" y="980553"/>
                <a:chExt cx="905522" cy="748056"/>
              </a:xfrm>
            </p:grpSpPr>
            <p:cxnSp>
              <p:nvCxnSpPr>
                <p:cNvPr id="91" name="Straight Arrow Connector 90"/>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a:off x="6925322" y="986898"/>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grpSp>
        <p:pic>
          <p:nvPicPr>
            <p:cNvPr id="13315" name="Picture 3" descr="C:\Users\evn\AppData\Local\Microsoft\Windows\Temporary Internet Files\Content.IE5\HFLT1KZV\MC900440346[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9851" y="2415923"/>
              <a:ext cx="1368426" cy="68421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3" name="Group 22"/>
          <p:cNvGrpSpPr/>
          <p:nvPr/>
        </p:nvGrpSpPr>
        <p:grpSpPr>
          <a:xfrm>
            <a:off x="1588972" y="4564630"/>
            <a:ext cx="2590800" cy="1676400"/>
            <a:chOff x="64972" y="4564630"/>
            <a:chExt cx="2590800" cy="1676400"/>
          </a:xfrm>
        </p:grpSpPr>
        <p:sp>
          <p:nvSpPr>
            <p:cNvPr id="135" name="Rectangle 134"/>
            <p:cNvSpPr/>
            <p:nvPr/>
          </p:nvSpPr>
          <p:spPr>
            <a:xfrm>
              <a:off x="64972"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6" name="Group 15"/>
            <p:cNvGrpSpPr/>
            <p:nvPr/>
          </p:nvGrpSpPr>
          <p:grpSpPr>
            <a:xfrm>
              <a:off x="457360" y="4641196"/>
              <a:ext cx="1787812" cy="1470828"/>
              <a:chOff x="457360" y="4641196"/>
              <a:chExt cx="1787812" cy="1470828"/>
            </a:xfrm>
          </p:grpSpPr>
          <p:grpSp>
            <p:nvGrpSpPr>
              <p:cNvPr id="179" name="Group 178"/>
              <p:cNvGrpSpPr>
                <a:grpSpLocks/>
              </p:cNvGrpSpPr>
              <p:nvPr/>
            </p:nvGrpSpPr>
            <p:grpSpPr bwMode="auto">
              <a:xfrm>
                <a:off x="457360" y="4668649"/>
                <a:ext cx="1787812" cy="1443375"/>
                <a:chOff x="1563817" y="0"/>
                <a:chExt cx="2879712" cy="2130770"/>
              </a:xfrm>
            </p:grpSpPr>
            <p:sp>
              <p:nvSpPr>
                <p:cNvPr id="181" name="Freeform 180"/>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82" name="Freeform 181"/>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83" name="Freeform 182"/>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195" name="Group 194"/>
                <p:cNvGrpSpPr>
                  <a:grpSpLocks/>
                </p:cNvGrpSpPr>
                <p:nvPr/>
              </p:nvGrpSpPr>
              <p:grpSpPr bwMode="auto">
                <a:xfrm>
                  <a:off x="1563817" y="0"/>
                  <a:ext cx="2832034" cy="1741188"/>
                  <a:chOff x="1671570" y="434"/>
                  <a:chExt cx="3069414" cy="1390428"/>
                </a:xfrm>
              </p:grpSpPr>
              <p:sp>
                <p:nvSpPr>
                  <p:cNvPr id="198" name="Flowchart: Manual Operation 197"/>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199" name="Straight Connector 198"/>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9" name="Freeform 188"/>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90" name="Rectangle 189"/>
                <p:cNvSpPr/>
                <p:nvPr/>
              </p:nvSpPr>
              <p:spPr>
                <a:xfrm>
                  <a:off x="1907094" y="1749139"/>
                  <a:ext cx="982153" cy="381631"/>
                </a:xfrm>
                <a:prstGeom prst="rect">
                  <a:avLst/>
                </a:pr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10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0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0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1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5"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2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3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36" name="TextBox 135"/>
          <p:cNvSpPr txBox="1"/>
          <p:nvPr/>
        </p:nvSpPr>
        <p:spPr>
          <a:xfrm>
            <a:off x="4783807" y="6319889"/>
            <a:ext cx="1170770" cy="369332"/>
          </a:xfrm>
          <a:prstGeom prst="rect">
            <a:avLst/>
          </a:prstGeom>
          <a:noFill/>
        </p:spPr>
        <p:txBody>
          <a:bodyPr wrap="none" rtlCol="0">
            <a:spAutoFit/>
          </a:bodyPr>
          <a:lstStyle/>
          <a:p>
            <a:r>
              <a:rPr lang="en-US" dirty="0"/>
              <a:t>Wet Swale</a:t>
            </a:r>
          </a:p>
        </p:txBody>
      </p:sp>
      <p:grpSp>
        <p:nvGrpSpPr>
          <p:cNvPr id="176" name="Group 175"/>
          <p:cNvGrpSpPr/>
          <p:nvPr/>
        </p:nvGrpSpPr>
        <p:grpSpPr>
          <a:xfrm>
            <a:off x="6804253" y="4566176"/>
            <a:ext cx="2590800" cy="1676400"/>
            <a:chOff x="2754684" y="4734955"/>
            <a:chExt cx="2590800" cy="1676400"/>
          </a:xfrm>
        </p:grpSpPr>
        <p:sp>
          <p:nvSpPr>
            <p:cNvPr id="177" name="Rectangle 176"/>
            <p:cNvSpPr/>
            <p:nvPr/>
          </p:nvSpPr>
          <p:spPr>
            <a:xfrm>
              <a:off x="2754684" y="473495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8" name="Group 177"/>
            <p:cNvGrpSpPr/>
            <p:nvPr/>
          </p:nvGrpSpPr>
          <p:grpSpPr>
            <a:xfrm>
              <a:off x="3202742" y="4751493"/>
              <a:ext cx="1623262" cy="1617820"/>
              <a:chOff x="3178210" y="4765544"/>
              <a:chExt cx="1787812" cy="1745694"/>
            </a:xfrm>
          </p:grpSpPr>
          <p:grpSp>
            <p:nvGrpSpPr>
              <p:cNvPr id="180" name="Group 179"/>
              <p:cNvGrpSpPr/>
              <p:nvPr/>
            </p:nvGrpSpPr>
            <p:grpSpPr>
              <a:xfrm>
                <a:off x="3178210" y="4765544"/>
                <a:ext cx="1787812" cy="1470828"/>
                <a:chOff x="457360" y="4641196"/>
                <a:chExt cx="1787812" cy="1470828"/>
              </a:xfrm>
            </p:grpSpPr>
            <p:grpSp>
              <p:nvGrpSpPr>
                <p:cNvPr id="185" name="Group 184"/>
                <p:cNvGrpSpPr>
                  <a:grpSpLocks/>
                </p:cNvGrpSpPr>
                <p:nvPr/>
              </p:nvGrpSpPr>
              <p:grpSpPr bwMode="auto">
                <a:xfrm>
                  <a:off x="457360" y="4668649"/>
                  <a:ext cx="1787812" cy="1443375"/>
                  <a:chOff x="1563817" y="0"/>
                  <a:chExt cx="2879712" cy="2130770"/>
                </a:xfrm>
              </p:grpSpPr>
              <p:sp>
                <p:nvSpPr>
                  <p:cNvPr id="216" name="Freeform 215"/>
                  <p:cNvSpPr/>
                  <p:nvPr/>
                </p:nvSpPr>
                <p:spPr>
                  <a:xfrm>
                    <a:off x="1563817" y="0"/>
                    <a:ext cx="2116874" cy="731458"/>
                  </a:xfrm>
                  <a:custGeom>
                    <a:avLst/>
                    <a:gdLst>
                      <a:gd name="connsiteX0" fmla="*/ 0 w 2116666"/>
                      <a:gd name="connsiteY0" fmla="*/ 762000 h 772583"/>
                      <a:gd name="connsiteX1" fmla="*/ 1217083 w 2116666"/>
                      <a:gd name="connsiteY1" fmla="*/ 772583 h 772583"/>
                      <a:gd name="connsiteX2" fmla="*/ 2116666 w 2116666"/>
                      <a:gd name="connsiteY2" fmla="*/ 0 h 772583"/>
                      <a:gd name="connsiteX3" fmla="*/ 0 w 2116666"/>
                      <a:gd name="connsiteY3" fmla="*/ 762000 h 772583"/>
                    </a:gdLst>
                    <a:ahLst/>
                    <a:cxnLst>
                      <a:cxn ang="0">
                        <a:pos x="connsiteX0" y="connsiteY0"/>
                      </a:cxn>
                      <a:cxn ang="0">
                        <a:pos x="connsiteX1" y="connsiteY1"/>
                      </a:cxn>
                      <a:cxn ang="0">
                        <a:pos x="connsiteX2" y="connsiteY2"/>
                      </a:cxn>
                      <a:cxn ang="0">
                        <a:pos x="connsiteX3" y="connsiteY3"/>
                      </a:cxn>
                    </a:cxnLst>
                    <a:rect l="l" t="t" r="r" b="b"/>
                    <a:pathLst>
                      <a:path w="2116666" h="772583">
                        <a:moveTo>
                          <a:pt x="0" y="762000"/>
                        </a:moveTo>
                        <a:lnTo>
                          <a:pt x="1217083" y="772583"/>
                        </a:lnTo>
                        <a:lnTo>
                          <a:pt x="2116666" y="0"/>
                        </a:lnTo>
                        <a:lnTo>
                          <a:pt x="0" y="7620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17" name="Freeform 216"/>
                  <p:cNvSpPr/>
                  <p:nvPr/>
                </p:nvSpPr>
                <p:spPr>
                  <a:xfrm>
                    <a:off x="2879712" y="15901"/>
                    <a:ext cx="1544746" cy="2114868"/>
                  </a:xfrm>
                  <a:custGeom>
                    <a:avLst/>
                    <a:gdLst>
                      <a:gd name="connsiteX0" fmla="*/ 0 w 1545167"/>
                      <a:gd name="connsiteY0" fmla="*/ 1714500 h 2106083"/>
                      <a:gd name="connsiteX1" fmla="*/ 10583 w 1545167"/>
                      <a:gd name="connsiteY1" fmla="*/ 2106083 h 2106083"/>
                      <a:gd name="connsiteX2" fmla="*/ 1545167 w 1545167"/>
                      <a:gd name="connsiteY2" fmla="*/ 349250 h 2106083"/>
                      <a:gd name="connsiteX3" fmla="*/ 1545167 w 1545167"/>
                      <a:gd name="connsiteY3" fmla="*/ 0 h 2106083"/>
                      <a:gd name="connsiteX4" fmla="*/ 0 w 1545167"/>
                      <a:gd name="connsiteY4" fmla="*/ 1714500 h 2106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167" h="2106083">
                        <a:moveTo>
                          <a:pt x="0" y="1714500"/>
                        </a:moveTo>
                        <a:lnTo>
                          <a:pt x="10583" y="2106083"/>
                        </a:lnTo>
                        <a:lnTo>
                          <a:pt x="1545167" y="349250"/>
                        </a:lnTo>
                        <a:lnTo>
                          <a:pt x="1545167" y="0"/>
                        </a:lnTo>
                        <a:lnTo>
                          <a:pt x="0" y="1714500"/>
                        </a:lnTo>
                        <a:close/>
                      </a:path>
                    </a:pathLst>
                  </a:cu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18" name="Freeform 217"/>
                  <p:cNvSpPr/>
                  <p:nvPr/>
                </p:nvSpPr>
                <p:spPr>
                  <a:xfrm>
                    <a:off x="2784357" y="0"/>
                    <a:ext cx="1640101" cy="1741188"/>
                  </a:xfrm>
                  <a:custGeom>
                    <a:avLst/>
                    <a:gdLst>
                      <a:gd name="connsiteX0" fmla="*/ 0 w 1640417"/>
                      <a:gd name="connsiteY0" fmla="*/ 751417 h 1778000"/>
                      <a:gd name="connsiteX1" fmla="*/ 423333 w 1640417"/>
                      <a:gd name="connsiteY1" fmla="*/ 762000 h 1778000"/>
                      <a:gd name="connsiteX2" fmla="*/ 116417 w 1640417"/>
                      <a:gd name="connsiteY2" fmla="*/ 1778000 h 1778000"/>
                      <a:gd name="connsiteX3" fmla="*/ 1640417 w 1640417"/>
                      <a:gd name="connsiteY3" fmla="*/ 52917 h 1778000"/>
                      <a:gd name="connsiteX4" fmla="*/ 899583 w 1640417"/>
                      <a:gd name="connsiteY4" fmla="*/ 0 h 1778000"/>
                      <a:gd name="connsiteX5" fmla="*/ 0 w 1640417"/>
                      <a:gd name="connsiteY5" fmla="*/ 751417 h 177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0417" h="1778000">
                        <a:moveTo>
                          <a:pt x="0" y="751417"/>
                        </a:moveTo>
                        <a:lnTo>
                          <a:pt x="423333" y="762000"/>
                        </a:lnTo>
                        <a:lnTo>
                          <a:pt x="116417" y="1778000"/>
                        </a:lnTo>
                        <a:lnTo>
                          <a:pt x="1640417" y="52917"/>
                        </a:lnTo>
                        <a:lnTo>
                          <a:pt x="899583" y="0"/>
                        </a:lnTo>
                        <a:lnTo>
                          <a:pt x="0" y="751417"/>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219" name="Group 218"/>
                  <p:cNvGrpSpPr>
                    <a:grpSpLocks/>
                  </p:cNvGrpSpPr>
                  <p:nvPr/>
                </p:nvGrpSpPr>
                <p:grpSpPr bwMode="auto">
                  <a:xfrm>
                    <a:off x="1563817" y="0"/>
                    <a:ext cx="2832034" cy="1741188"/>
                    <a:chOff x="1671570" y="434"/>
                    <a:chExt cx="3069414" cy="1390428"/>
                  </a:xfrm>
                </p:grpSpPr>
                <p:sp>
                  <p:nvSpPr>
                    <p:cNvPr id="222" name="Flowchart: Manual Operation 221"/>
                    <p:cNvSpPr/>
                    <p:nvPr/>
                  </p:nvSpPr>
                  <p:spPr>
                    <a:xfrm>
                      <a:off x="1671570" y="590890"/>
                      <a:ext cx="1787908" cy="799972"/>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cxnSp>
                  <p:nvCxnSpPr>
                    <p:cNvPr id="223" name="Straight Connector 222"/>
                    <p:cNvCxnSpPr/>
                    <p:nvPr/>
                  </p:nvCxnSpPr>
                  <p:spPr>
                    <a:xfrm flipV="1">
                      <a:off x="3108097" y="51226"/>
                      <a:ext cx="1632887" cy="133963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flipV="1">
                      <a:off x="3449143" y="63924"/>
                      <a:ext cx="1271172" cy="5269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flipV="1">
                      <a:off x="2994415" y="13132"/>
                      <a:ext cx="971464" cy="57140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flipV="1">
                      <a:off x="1692239" y="434"/>
                      <a:ext cx="2263305" cy="57140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a:off x="3955545" y="6783"/>
                      <a:ext cx="785439" cy="3809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0" name="Freeform 219"/>
                  <p:cNvSpPr/>
                  <p:nvPr/>
                </p:nvSpPr>
                <p:spPr>
                  <a:xfrm>
                    <a:off x="2879712" y="31803"/>
                    <a:ext cx="1563817" cy="1741188"/>
                  </a:xfrm>
                  <a:custGeom>
                    <a:avLst/>
                    <a:gdLst>
                      <a:gd name="connsiteX0" fmla="*/ 306917 w 1534583"/>
                      <a:gd name="connsiteY0" fmla="*/ 698500 h 1703916"/>
                      <a:gd name="connsiteX1" fmla="*/ 0 w 1534583"/>
                      <a:gd name="connsiteY1" fmla="*/ 1703916 h 1703916"/>
                      <a:gd name="connsiteX2" fmla="*/ 1534583 w 1534583"/>
                      <a:gd name="connsiteY2" fmla="*/ 0 h 1703916"/>
                      <a:gd name="connsiteX3" fmla="*/ 306917 w 1534583"/>
                      <a:gd name="connsiteY3" fmla="*/ 698500 h 1703916"/>
                    </a:gdLst>
                    <a:ahLst/>
                    <a:cxnLst>
                      <a:cxn ang="0">
                        <a:pos x="connsiteX0" y="connsiteY0"/>
                      </a:cxn>
                      <a:cxn ang="0">
                        <a:pos x="connsiteX1" y="connsiteY1"/>
                      </a:cxn>
                      <a:cxn ang="0">
                        <a:pos x="connsiteX2" y="connsiteY2"/>
                      </a:cxn>
                      <a:cxn ang="0">
                        <a:pos x="connsiteX3" y="connsiteY3"/>
                      </a:cxn>
                    </a:cxnLst>
                    <a:rect l="l" t="t" r="r" b="b"/>
                    <a:pathLst>
                      <a:path w="1534583" h="1703916">
                        <a:moveTo>
                          <a:pt x="306917" y="698500"/>
                        </a:moveTo>
                        <a:lnTo>
                          <a:pt x="0" y="1703916"/>
                        </a:lnTo>
                        <a:lnTo>
                          <a:pt x="1534583" y="0"/>
                        </a:lnTo>
                        <a:lnTo>
                          <a:pt x="306917" y="69850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221" name="Rectangle 220"/>
                  <p:cNvSpPr/>
                  <p:nvPr/>
                </p:nvSpPr>
                <p:spPr>
                  <a:xfrm>
                    <a:off x="1907094" y="1749139"/>
                    <a:ext cx="982153" cy="381631"/>
                  </a:xfrm>
                  <a:prstGeom prst="rect">
                    <a:avLst/>
                  </a:prstGeom>
                  <a:blipFill>
                    <a:blip r:embed="rId3" cstate="print"/>
                    <a:tile tx="0" ty="0" sx="100000" sy="100000" flip="none" algn="tl"/>
                  </a:bli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pic>
              <p:nvPicPr>
                <p:cNvPr id="18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83349" y="464119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12780" y="469265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8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77268" y="473334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41756" y="47703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08691" y="481803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50409" y="4862746"/>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87229" y="491821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1202" y="498409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19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40718" y="5045421"/>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87125" y="5043822"/>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5"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359700" y="4988820"/>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6"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441080" y="494744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7"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16009" y="490087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8"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88166" y="4849855"/>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09"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25699" y="477812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0"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61316" y="4716358"/>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1"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1171" y="4729167"/>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2"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661" y="4657763"/>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3"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35973" y="4659704"/>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4"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809570" y="4687449"/>
                  <a:ext cx="252625" cy="107944"/>
                </a:xfrm>
                <a:prstGeom prst="rect">
                  <a:avLst/>
                </a:prstGeom>
                <a:noFill/>
                <a:extLst>
                  <a:ext uri="{909E8E84-426E-40DD-AFC4-6F175D3DCCD1}">
                    <a14:hiddenFill xmlns:a14="http://schemas.microsoft.com/office/drawing/2010/main">
                      <a:solidFill>
                        <a:srgbClr val="FFFFFF"/>
                      </a:solidFill>
                    </a14:hiddenFill>
                  </a:ext>
                </a:extLst>
              </p:spPr>
            </p:pic>
            <p:pic>
              <p:nvPicPr>
                <p:cNvPr id="215" name="Picture 19" descr="Grass on Transparent Background"/>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637186" y="4814654"/>
                  <a:ext cx="252625" cy="107944"/>
                </a:xfrm>
                <a:prstGeom prst="rect">
                  <a:avLst/>
                </a:prstGeom>
                <a:noFill/>
                <a:extLst>
                  <a:ext uri="{909E8E84-426E-40DD-AFC4-6F175D3DCCD1}">
                    <a14:hiddenFill xmlns:a14="http://schemas.microsoft.com/office/drawing/2010/main">
                      <a:solidFill>
                        <a:srgbClr val="FFFFFF"/>
                      </a:solidFill>
                    </a14:hiddenFill>
                  </a:ext>
                </a:extLst>
              </p:spPr>
            </p:pic>
          </p:grpSp>
          <p:sp>
            <p:nvSpPr>
              <p:cNvPr id="184" name="Flowchart: Direct Access Storage 183"/>
              <p:cNvSpPr/>
              <p:nvPr/>
            </p:nvSpPr>
            <p:spPr bwMode="auto">
              <a:xfrm rot="7904140">
                <a:off x="3311356" y="6120070"/>
                <a:ext cx="554849" cy="227488"/>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sp>
        <p:nvSpPr>
          <p:cNvPr id="228" name="TextBox 227"/>
          <p:cNvSpPr txBox="1"/>
          <p:nvPr/>
        </p:nvSpPr>
        <p:spPr>
          <a:xfrm>
            <a:off x="6997424" y="6348481"/>
            <a:ext cx="2358787" cy="369332"/>
          </a:xfrm>
          <a:prstGeom prst="rect">
            <a:avLst/>
          </a:prstGeom>
          <a:noFill/>
        </p:spPr>
        <p:txBody>
          <a:bodyPr wrap="none" rtlCol="0">
            <a:spAutoFit/>
          </a:bodyPr>
          <a:lstStyle/>
          <a:p>
            <a:r>
              <a:rPr lang="en-US" dirty="0"/>
              <a:t>Swale With Underdrain</a:t>
            </a:r>
          </a:p>
        </p:txBody>
      </p:sp>
      <p:grpSp>
        <p:nvGrpSpPr>
          <p:cNvPr id="25" name="Group 24"/>
          <p:cNvGrpSpPr/>
          <p:nvPr/>
        </p:nvGrpSpPr>
        <p:grpSpPr>
          <a:xfrm>
            <a:off x="4188817" y="4566176"/>
            <a:ext cx="2590800" cy="1676400"/>
            <a:chOff x="2664817" y="4566176"/>
            <a:chExt cx="2590800" cy="1676400"/>
          </a:xfrm>
        </p:grpSpPr>
        <p:grpSp>
          <p:nvGrpSpPr>
            <p:cNvPr id="137" name="Group 136"/>
            <p:cNvGrpSpPr/>
            <p:nvPr/>
          </p:nvGrpSpPr>
          <p:grpSpPr>
            <a:xfrm>
              <a:off x="2664817" y="4566176"/>
              <a:ext cx="2590800" cy="1676400"/>
              <a:chOff x="139248" y="4734955"/>
              <a:chExt cx="2590800" cy="1676400"/>
            </a:xfrm>
          </p:grpSpPr>
          <p:sp>
            <p:nvSpPr>
              <p:cNvPr id="141" name="Rectangle 140"/>
              <p:cNvSpPr/>
              <p:nvPr/>
            </p:nvSpPr>
            <p:spPr>
              <a:xfrm>
                <a:off x="139248" y="4734955"/>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2" name="Group 141"/>
              <p:cNvGrpSpPr/>
              <p:nvPr/>
            </p:nvGrpSpPr>
            <p:grpSpPr>
              <a:xfrm>
                <a:off x="567943" y="4892746"/>
                <a:ext cx="1580225" cy="1420427"/>
                <a:chOff x="567943" y="4892746"/>
                <a:chExt cx="1580225" cy="1420427"/>
              </a:xfrm>
            </p:grpSpPr>
            <p:grpSp>
              <p:nvGrpSpPr>
                <p:cNvPr id="143" name="Group 142"/>
                <p:cNvGrpSpPr/>
                <p:nvPr/>
              </p:nvGrpSpPr>
              <p:grpSpPr>
                <a:xfrm>
                  <a:off x="567943" y="4892746"/>
                  <a:ext cx="1580225" cy="1420427"/>
                  <a:chOff x="301841" y="4793942"/>
                  <a:chExt cx="1580225" cy="1420427"/>
                </a:xfrm>
              </p:grpSpPr>
              <p:sp>
                <p:nvSpPr>
                  <p:cNvPr id="158" name="Freeform 157"/>
                  <p:cNvSpPr/>
                  <p:nvPr/>
                </p:nvSpPr>
                <p:spPr>
                  <a:xfrm>
                    <a:off x="541538" y="6019060"/>
                    <a:ext cx="870012" cy="195309"/>
                  </a:xfrm>
                  <a:custGeom>
                    <a:avLst/>
                    <a:gdLst>
                      <a:gd name="connsiteX0" fmla="*/ 133165 w 870012"/>
                      <a:gd name="connsiteY0" fmla="*/ 195309 h 195309"/>
                      <a:gd name="connsiteX1" fmla="*/ 763479 w 870012"/>
                      <a:gd name="connsiteY1" fmla="*/ 195309 h 195309"/>
                      <a:gd name="connsiteX2" fmla="*/ 870012 w 870012"/>
                      <a:gd name="connsiteY2" fmla="*/ 0 h 195309"/>
                      <a:gd name="connsiteX3" fmla="*/ 0 w 870012"/>
                      <a:gd name="connsiteY3" fmla="*/ 0 h 195309"/>
                      <a:gd name="connsiteX4" fmla="*/ 133165 w 870012"/>
                      <a:gd name="connsiteY4" fmla="*/ 195309 h 195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012" h="195309">
                        <a:moveTo>
                          <a:pt x="133165" y="195309"/>
                        </a:moveTo>
                        <a:lnTo>
                          <a:pt x="763479" y="195309"/>
                        </a:lnTo>
                        <a:lnTo>
                          <a:pt x="870012" y="0"/>
                        </a:lnTo>
                        <a:lnTo>
                          <a:pt x="0" y="0"/>
                        </a:lnTo>
                        <a:lnTo>
                          <a:pt x="133165" y="195309"/>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9"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63732" y="5726342"/>
                    <a:ext cx="460054" cy="145707"/>
                  </a:xfrm>
                  <a:prstGeom prst="rect">
                    <a:avLst/>
                  </a:prstGeom>
                  <a:noFill/>
                  <a:extLst>
                    <a:ext uri="{909E8E84-426E-40DD-AFC4-6F175D3DCCD1}">
                      <a14:hiddenFill xmlns:a14="http://schemas.microsoft.com/office/drawing/2010/main">
                        <a:solidFill>
                          <a:srgbClr val="FFFFFF"/>
                        </a:solidFill>
                      </a14:hiddenFill>
                    </a:ext>
                  </a:extLst>
                </p:spPr>
              </p:pic>
              <p:sp>
                <p:nvSpPr>
                  <p:cNvPr id="160" name="Freeform 159"/>
                  <p:cNvSpPr/>
                  <p:nvPr/>
                </p:nvSpPr>
                <p:spPr>
                  <a:xfrm>
                    <a:off x="301841" y="4793942"/>
                    <a:ext cx="523783" cy="1189608"/>
                  </a:xfrm>
                  <a:custGeom>
                    <a:avLst/>
                    <a:gdLst>
                      <a:gd name="connsiteX0" fmla="*/ 0 w 523783"/>
                      <a:gd name="connsiteY0" fmla="*/ 825623 h 1189608"/>
                      <a:gd name="connsiteX1" fmla="*/ 221942 w 523783"/>
                      <a:gd name="connsiteY1" fmla="*/ 1189608 h 1189608"/>
                      <a:gd name="connsiteX2" fmla="*/ 523783 w 523783"/>
                      <a:gd name="connsiteY2" fmla="*/ 363984 h 1189608"/>
                      <a:gd name="connsiteX3" fmla="*/ 292963 w 523783"/>
                      <a:gd name="connsiteY3" fmla="*/ 0 h 1189608"/>
                      <a:gd name="connsiteX4" fmla="*/ 0 w 523783"/>
                      <a:gd name="connsiteY4" fmla="*/ 825623 h 11896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783" h="1189608">
                        <a:moveTo>
                          <a:pt x="0" y="825623"/>
                        </a:moveTo>
                        <a:lnTo>
                          <a:pt x="221942" y="1189608"/>
                        </a:lnTo>
                        <a:lnTo>
                          <a:pt x="523783" y="363984"/>
                        </a:lnTo>
                        <a:lnTo>
                          <a:pt x="292963" y="0"/>
                        </a:lnTo>
                        <a:lnTo>
                          <a:pt x="0" y="825623"/>
                        </a:lnTo>
                        <a:close/>
                      </a:path>
                    </a:pathLst>
                  </a:cu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1" name="Freeform 160"/>
                  <p:cNvSpPr/>
                  <p:nvPr/>
                </p:nvSpPr>
                <p:spPr>
                  <a:xfrm>
                    <a:off x="1455938" y="4900474"/>
                    <a:ext cx="426128" cy="1038687"/>
                  </a:xfrm>
                  <a:custGeom>
                    <a:avLst/>
                    <a:gdLst>
                      <a:gd name="connsiteX0" fmla="*/ 266330 w 426128"/>
                      <a:gd name="connsiteY0" fmla="*/ 248575 h 1038687"/>
                      <a:gd name="connsiteX1" fmla="*/ 0 w 426128"/>
                      <a:gd name="connsiteY1" fmla="*/ 1038687 h 1038687"/>
                      <a:gd name="connsiteX2" fmla="*/ 168676 w 426128"/>
                      <a:gd name="connsiteY2" fmla="*/ 745724 h 1038687"/>
                      <a:gd name="connsiteX3" fmla="*/ 426128 w 426128"/>
                      <a:gd name="connsiteY3" fmla="*/ 0 h 1038687"/>
                      <a:gd name="connsiteX4" fmla="*/ 266330 w 426128"/>
                      <a:gd name="connsiteY4" fmla="*/ 248575 h 10386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128" h="1038687">
                        <a:moveTo>
                          <a:pt x="266330" y="248575"/>
                        </a:moveTo>
                        <a:lnTo>
                          <a:pt x="0" y="1038687"/>
                        </a:lnTo>
                        <a:lnTo>
                          <a:pt x="168676" y="745724"/>
                        </a:lnTo>
                        <a:lnTo>
                          <a:pt x="426128" y="0"/>
                        </a:lnTo>
                        <a:lnTo>
                          <a:pt x="266330" y="248575"/>
                        </a:lnTo>
                        <a:close/>
                      </a:path>
                    </a:pathLst>
                  </a:cu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2" name="Straight Connector 161"/>
                  <p:cNvCxnSpPr>
                    <a:stCxn id="160" idx="3"/>
                    <a:endCxn id="160" idx="0"/>
                  </p:cNvCxnSpPr>
                  <p:nvPr/>
                </p:nvCxnSpPr>
                <p:spPr>
                  <a:xfrm flipH="1">
                    <a:off x="301841" y="4793942"/>
                    <a:ext cx="292963" cy="825623"/>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a:endCxn id="160" idx="3"/>
                  </p:cNvCxnSpPr>
                  <p:nvPr/>
                </p:nvCxnSpPr>
                <p:spPr>
                  <a:xfrm flipH="1" flipV="1">
                    <a:off x="594804" y="4793942"/>
                    <a:ext cx="367859" cy="552972"/>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H="1">
                    <a:off x="665096" y="6214369"/>
                    <a:ext cx="630314"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a:stCxn id="161" idx="3"/>
                    <a:endCxn id="161" idx="2"/>
                  </p:cNvCxnSpPr>
                  <p:nvPr/>
                </p:nvCxnSpPr>
                <p:spPr>
                  <a:xfrm flipH="1">
                    <a:off x="1624614" y="4900474"/>
                    <a:ext cx="257452" cy="74572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a:stCxn id="161" idx="3"/>
                  </p:cNvCxnSpPr>
                  <p:nvPr/>
                </p:nvCxnSpPr>
                <p:spPr>
                  <a:xfrm flipH="1">
                    <a:off x="1599114" y="4900474"/>
                    <a:ext cx="282952" cy="44837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73" name="Freeform 172"/>
                  <p:cNvSpPr/>
                  <p:nvPr/>
                </p:nvSpPr>
                <p:spPr>
                  <a:xfrm>
                    <a:off x="523783" y="5157926"/>
                    <a:ext cx="1180730" cy="870012"/>
                  </a:xfrm>
                  <a:custGeom>
                    <a:avLst/>
                    <a:gdLst>
                      <a:gd name="connsiteX0" fmla="*/ 0 w 1180730"/>
                      <a:gd name="connsiteY0" fmla="*/ 843379 h 870012"/>
                      <a:gd name="connsiteX1" fmla="*/ 319596 w 1180730"/>
                      <a:gd name="connsiteY1" fmla="*/ 0 h 870012"/>
                      <a:gd name="connsiteX2" fmla="*/ 1180730 w 1180730"/>
                      <a:gd name="connsiteY2" fmla="*/ 0 h 870012"/>
                      <a:gd name="connsiteX3" fmla="*/ 887767 w 1180730"/>
                      <a:gd name="connsiteY3" fmla="*/ 870012 h 870012"/>
                      <a:gd name="connsiteX4" fmla="*/ 0 w 1180730"/>
                      <a:gd name="connsiteY4" fmla="*/ 843379 h 870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730" h="870012">
                        <a:moveTo>
                          <a:pt x="0" y="843379"/>
                        </a:moveTo>
                        <a:lnTo>
                          <a:pt x="319596" y="0"/>
                        </a:lnTo>
                        <a:lnTo>
                          <a:pt x="1180730" y="0"/>
                        </a:lnTo>
                        <a:lnTo>
                          <a:pt x="887767" y="870012"/>
                        </a:lnTo>
                        <a:lnTo>
                          <a:pt x="0" y="843379"/>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4" name="Straight Connector 173"/>
                  <p:cNvCxnSpPr>
                    <a:stCxn id="161" idx="2"/>
                    <a:endCxn id="158" idx="1"/>
                  </p:cNvCxnSpPr>
                  <p:nvPr/>
                </p:nvCxnSpPr>
                <p:spPr>
                  <a:xfrm flipH="1">
                    <a:off x="1305017" y="5646198"/>
                    <a:ext cx="319597" cy="568171"/>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a:stCxn id="158" idx="0"/>
                    <a:endCxn id="160" idx="0"/>
                  </p:cNvCxnSpPr>
                  <p:nvPr/>
                </p:nvCxnSpPr>
                <p:spPr>
                  <a:xfrm flipH="1" flipV="1">
                    <a:off x="301841" y="5619565"/>
                    <a:ext cx="372862" cy="594804"/>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45"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54846" y="5834023"/>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46"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31485" y="5677058"/>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47"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40550" y="5678502"/>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48"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34648" y="5487550"/>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2"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8738" y="5500302"/>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3"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79453" y="5306070"/>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4"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92013" y="5265709"/>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6"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09172" y="5976862"/>
                  <a:ext cx="460054" cy="145707"/>
                </a:xfrm>
                <a:prstGeom prst="rect">
                  <a:avLst/>
                </a:prstGeom>
                <a:noFill/>
                <a:extLst>
                  <a:ext uri="{909E8E84-426E-40DD-AFC4-6F175D3DCCD1}">
                    <a14:hiddenFill xmlns:a14="http://schemas.microsoft.com/office/drawing/2010/main">
                      <a:solidFill>
                        <a:srgbClr val="FFFFFF"/>
                      </a:solidFill>
                    </a14:hiddenFill>
                  </a:ext>
                </a:extLst>
              </p:spPr>
            </p:pic>
            <p:pic>
              <p:nvPicPr>
                <p:cNvPr id="157"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4792" y="5952703"/>
                  <a:ext cx="460054" cy="145707"/>
                </a:xfrm>
                <a:prstGeom prst="rect">
                  <a:avLst/>
                </a:prstGeom>
                <a:noFill/>
                <a:extLst>
                  <a:ext uri="{909E8E84-426E-40DD-AFC4-6F175D3DCCD1}">
                    <a14:hiddenFill xmlns:a14="http://schemas.microsoft.com/office/drawing/2010/main">
                      <a:solidFill>
                        <a:srgbClr val="FFFFFF"/>
                      </a:solidFill>
                    </a14:hiddenFill>
                  </a:ext>
                </a:extLst>
              </p:spPr>
            </p:pic>
          </p:grpSp>
        </p:grpSp>
        <p:pic>
          <p:nvPicPr>
            <p:cNvPr id="229" name="Picture 19"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393943" y="5648813"/>
              <a:ext cx="460054" cy="145707"/>
            </a:xfrm>
            <a:prstGeom prst="rect">
              <a:avLst/>
            </a:prstGeom>
            <a:noFill/>
            <a:extLst>
              <a:ext uri="{909E8E84-426E-40DD-AFC4-6F175D3DCCD1}">
                <a14:hiddenFill xmlns:a14="http://schemas.microsoft.com/office/drawing/2010/main">
                  <a:solidFill>
                    <a:srgbClr val="FFFFFF"/>
                  </a:solidFill>
                </a14:hiddenFill>
              </a:ext>
            </a:extLst>
          </p:spPr>
        </p:pic>
      </p:grpSp>
      <p:sp>
        <p:nvSpPr>
          <p:cNvPr id="166" name="Title 1"/>
          <p:cNvSpPr txBox="1">
            <a:spLocks/>
          </p:cNvSpPr>
          <p:nvPr/>
        </p:nvSpPr>
        <p:spPr>
          <a:xfrm>
            <a:off x="4292926" y="2567496"/>
            <a:ext cx="2335522" cy="1143000"/>
          </a:xfrm>
          <a:prstGeom prst="rect">
            <a:avLst/>
          </a:prstGeom>
        </p:spPr>
        <p:txBody>
          <a:bodyPr vert="horz" lIns="91440" tIns="45720" rIns="91440" bIns="45720" rtlCol="0" anchor="ct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a:solidFill>
                  <a:srgbClr val="FF0000"/>
                </a:solidFill>
              </a:rPr>
              <a:t>The BMPs</a:t>
            </a:r>
          </a:p>
        </p:txBody>
      </p:sp>
    </p:spTree>
    <p:extLst>
      <p:ext uri="{BB962C8B-B14F-4D97-AF65-F5344CB8AC3E}">
        <p14:creationId xmlns:p14="http://schemas.microsoft.com/office/powerpoint/2010/main" val="370331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6068160" y="4310687"/>
            <a:ext cx="1179234" cy="369332"/>
          </a:xfrm>
          <a:prstGeom prst="rect">
            <a:avLst/>
          </a:prstGeom>
          <a:noFill/>
        </p:spPr>
        <p:txBody>
          <a:bodyPr wrap="none" rtlCol="0">
            <a:spAutoFit/>
          </a:bodyPr>
          <a:lstStyle/>
          <a:p>
            <a:r>
              <a:rPr lang="en-US" dirty="0"/>
              <a:t>Sand Filter</a:t>
            </a:r>
          </a:p>
        </p:txBody>
      </p:sp>
      <p:sp>
        <p:nvSpPr>
          <p:cNvPr id="20" name="TextBox 19"/>
          <p:cNvSpPr txBox="1"/>
          <p:nvPr/>
        </p:nvSpPr>
        <p:spPr>
          <a:xfrm>
            <a:off x="5879934" y="2209800"/>
            <a:ext cx="1823320" cy="369332"/>
          </a:xfrm>
          <a:prstGeom prst="rect">
            <a:avLst/>
          </a:prstGeom>
          <a:noFill/>
        </p:spPr>
        <p:txBody>
          <a:bodyPr wrap="none" rtlCol="0">
            <a:spAutoFit/>
          </a:bodyPr>
          <a:lstStyle/>
          <a:p>
            <a:r>
              <a:rPr lang="en-US" dirty="0"/>
              <a:t>Stormwater Pond</a:t>
            </a:r>
          </a:p>
        </p:txBody>
      </p:sp>
      <p:sp>
        <p:nvSpPr>
          <p:cNvPr id="22" name="TextBox 21"/>
          <p:cNvSpPr txBox="1"/>
          <p:nvPr/>
        </p:nvSpPr>
        <p:spPr>
          <a:xfrm>
            <a:off x="191990" y="4336742"/>
            <a:ext cx="3300391" cy="369332"/>
          </a:xfrm>
          <a:prstGeom prst="rect">
            <a:avLst/>
          </a:prstGeom>
          <a:noFill/>
        </p:spPr>
        <p:txBody>
          <a:bodyPr wrap="none" rtlCol="0">
            <a:spAutoFit/>
          </a:bodyPr>
          <a:lstStyle/>
          <a:p>
            <a:r>
              <a:rPr lang="en-US" dirty="0"/>
              <a:t>Stormwater Pond w/ Filter Bench</a:t>
            </a:r>
          </a:p>
        </p:txBody>
      </p:sp>
      <p:sp>
        <p:nvSpPr>
          <p:cNvPr id="24" name="TextBox 23"/>
          <p:cNvSpPr txBox="1"/>
          <p:nvPr/>
        </p:nvSpPr>
        <p:spPr>
          <a:xfrm>
            <a:off x="3597268" y="4343400"/>
            <a:ext cx="979692" cy="369332"/>
          </a:xfrm>
          <a:prstGeom prst="rect">
            <a:avLst/>
          </a:prstGeom>
          <a:noFill/>
        </p:spPr>
        <p:txBody>
          <a:bodyPr wrap="none" rtlCol="0">
            <a:spAutoFit/>
          </a:bodyPr>
          <a:lstStyle/>
          <a:p>
            <a:r>
              <a:rPr lang="en-US" dirty="0"/>
              <a:t>Wetland</a:t>
            </a:r>
          </a:p>
        </p:txBody>
      </p:sp>
      <p:sp>
        <p:nvSpPr>
          <p:cNvPr id="25" name="Rectangle 24"/>
          <p:cNvSpPr/>
          <p:nvPr/>
        </p:nvSpPr>
        <p:spPr>
          <a:xfrm>
            <a:off x="309298" y="4712732"/>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0" dirty="0">
                <a:solidFill>
                  <a:schemeClr val="tx1"/>
                </a:solidFill>
              </a:rPr>
              <a:t>Other</a:t>
            </a:r>
          </a:p>
        </p:txBody>
      </p:sp>
      <p:sp>
        <p:nvSpPr>
          <p:cNvPr id="26" name="TextBox 25"/>
          <p:cNvSpPr txBox="1"/>
          <p:nvPr/>
        </p:nvSpPr>
        <p:spPr>
          <a:xfrm>
            <a:off x="1187459" y="6389132"/>
            <a:ext cx="731290" cy="369332"/>
          </a:xfrm>
          <a:prstGeom prst="rect">
            <a:avLst/>
          </a:prstGeom>
          <a:noFill/>
        </p:spPr>
        <p:txBody>
          <a:bodyPr wrap="none" rtlCol="0">
            <a:spAutoFit/>
          </a:bodyPr>
          <a:lstStyle/>
          <a:p>
            <a:r>
              <a:rPr lang="en-US" dirty="0"/>
              <a:t>Other</a:t>
            </a:r>
          </a:p>
        </p:txBody>
      </p:sp>
      <p:grpSp>
        <p:nvGrpSpPr>
          <p:cNvPr id="28" name="Group 27"/>
          <p:cNvGrpSpPr/>
          <p:nvPr/>
        </p:nvGrpSpPr>
        <p:grpSpPr>
          <a:xfrm>
            <a:off x="314594" y="2572445"/>
            <a:ext cx="2590800" cy="1676400"/>
            <a:chOff x="5257800" y="1807496"/>
            <a:chExt cx="2590800" cy="1676400"/>
          </a:xfrm>
        </p:grpSpPr>
        <p:sp>
          <p:nvSpPr>
            <p:cNvPr id="29" name="Rectangle 28"/>
            <p:cNvSpPr/>
            <p:nvPr/>
          </p:nvSpPr>
          <p:spPr>
            <a:xfrm>
              <a:off x="5257800" y="1807496"/>
              <a:ext cx="2590800" cy="16764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0" name="Group 29"/>
            <p:cNvGrpSpPr>
              <a:grpSpLocks/>
            </p:cNvGrpSpPr>
            <p:nvPr/>
          </p:nvGrpSpPr>
          <p:grpSpPr bwMode="auto">
            <a:xfrm>
              <a:off x="5429547" y="2182290"/>
              <a:ext cx="2143899" cy="1120901"/>
              <a:chOff x="0" y="260524"/>
              <a:chExt cx="4897597" cy="2093501"/>
            </a:xfrm>
          </p:grpSpPr>
          <p:grpSp>
            <p:nvGrpSpPr>
              <p:cNvPr id="31" name="Group 30"/>
              <p:cNvGrpSpPr>
                <a:grpSpLocks/>
              </p:cNvGrpSpPr>
              <p:nvPr/>
            </p:nvGrpSpPr>
            <p:grpSpPr bwMode="auto">
              <a:xfrm>
                <a:off x="0" y="260524"/>
                <a:ext cx="4897596" cy="1879499"/>
                <a:chOff x="0" y="169305"/>
                <a:chExt cx="5891136" cy="1221414"/>
              </a:xfrm>
            </p:grpSpPr>
            <p:sp>
              <p:nvSpPr>
                <p:cNvPr id="33" name="Flowchart: Manual Operation 32"/>
                <p:cNvSpPr/>
                <p:nvPr/>
              </p:nvSpPr>
              <p:spPr>
                <a:xfrm>
                  <a:off x="1984253" y="501868"/>
                  <a:ext cx="2514209" cy="888851"/>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4" name="Rectangle 33"/>
                <p:cNvSpPr/>
                <p:nvPr/>
              </p:nvSpPr>
              <p:spPr>
                <a:xfrm>
                  <a:off x="443684" y="338610"/>
                  <a:ext cx="776447" cy="997690"/>
                </a:xfrm>
                <a:prstGeom prst="rect">
                  <a:avLst/>
                </a:prstGeom>
                <a:blipFill>
                  <a:blip r:embed="rId2"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5" name="Flowchart: Manual Operation 34"/>
                <p:cNvSpPr/>
                <p:nvPr/>
              </p:nvSpPr>
              <p:spPr>
                <a:xfrm>
                  <a:off x="1158508" y="338610"/>
                  <a:ext cx="4141049" cy="163258"/>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6" name="Rectangle 35"/>
                <p:cNvSpPr/>
                <p:nvPr/>
              </p:nvSpPr>
              <p:spPr>
                <a:xfrm>
                  <a:off x="0" y="169305"/>
                  <a:ext cx="5891136" cy="169305"/>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37" name="Oval 36"/>
                <p:cNvSpPr/>
                <p:nvPr/>
              </p:nvSpPr>
              <p:spPr>
                <a:xfrm>
                  <a:off x="677850" y="1040016"/>
                  <a:ext cx="357412" cy="193491"/>
                </a:xfrm>
                <a:prstGeom prst="ellipse">
                  <a:avLst/>
                </a:prstGeom>
                <a:solidFill>
                  <a:schemeClr val="tx1">
                    <a:lumMod val="50000"/>
                    <a:lumOff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32" name="Freeform 31"/>
              <p:cNvSpPr/>
              <p:nvPr/>
            </p:nvSpPr>
            <p:spPr>
              <a:xfrm>
                <a:off x="0" y="279134"/>
                <a:ext cx="4897597" cy="2074891"/>
              </a:xfrm>
              <a:custGeom>
                <a:avLst/>
                <a:gdLst>
                  <a:gd name="connsiteX0" fmla="*/ 353786 w 4898571"/>
                  <a:gd name="connsiteY0" fmla="*/ 258536 h 2081893"/>
                  <a:gd name="connsiteX1" fmla="*/ 367393 w 4898571"/>
                  <a:gd name="connsiteY1" fmla="*/ 1782536 h 2081893"/>
                  <a:gd name="connsiteX2" fmla="*/ 1020536 w 4898571"/>
                  <a:gd name="connsiteY2" fmla="*/ 1782536 h 2081893"/>
                  <a:gd name="connsiteX3" fmla="*/ 1020536 w 4898571"/>
                  <a:gd name="connsiteY3" fmla="*/ 272143 h 2081893"/>
                  <a:gd name="connsiteX4" fmla="*/ 1632857 w 4898571"/>
                  <a:gd name="connsiteY4" fmla="*/ 489858 h 2081893"/>
                  <a:gd name="connsiteX5" fmla="*/ 2068286 w 4898571"/>
                  <a:gd name="connsiteY5" fmla="*/ 1850572 h 2081893"/>
                  <a:gd name="connsiteX6" fmla="*/ 3320143 w 4898571"/>
                  <a:gd name="connsiteY6" fmla="*/ 1864179 h 2081893"/>
                  <a:gd name="connsiteX7" fmla="*/ 3728357 w 4898571"/>
                  <a:gd name="connsiteY7" fmla="*/ 489858 h 2081893"/>
                  <a:gd name="connsiteX8" fmla="*/ 4898571 w 4898571"/>
                  <a:gd name="connsiteY8" fmla="*/ 0 h 2081893"/>
                  <a:gd name="connsiteX9" fmla="*/ 4884964 w 4898571"/>
                  <a:gd name="connsiteY9" fmla="*/ 2068286 h 2081893"/>
                  <a:gd name="connsiteX10" fmla="*/ 13607 w 4898571"/>
                  <a:gd name="connsiteY10" fmla="*/ 2081893 h 2081893"/>
                  <a:gd name="connsiteX11" fmla="*/ 0 w 4898571"/>
                  <a:gd name="connsiteY11" fmla="*/ 0 h 2081893"/>
                  <a:gd name="connsiteX12" fmla="*/ 353786 w 4898571"/>
                  <a:gd name="connsiteY12" fmla="*/ 258536 h 208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98571" h="2081893">
                    <a:moveTo>
                      <a:pt x="353786" y="258536"/>
                    </a:moveTo>
                    <a:lnTo>
                      <a:pt x="367393" y="1782536"/>
                    </a:lnTo>
                    <a:lnTo>
                      <a:pt x="1020536" y="1782536"/>
                    </a:lnTo>
                    <a:lnTo>
                      <a:pt x="1020536" y="272143"/>
                    </a:lnTo>
                    <a:lnTo>
                      <a:pt x="1632857" y="489858"/>
                    </a:lnTo>
                    <a:lnTo>
                      <a:pt x="2068286" y="1850572"/>
                    </a:lnTo>
                    <a:lnTo>
                      <a:pt x="3320143" y="1864179"/>
                    </a:lnTo>
                    <a:lnTo>
                      <a:pt x="3728357" y="489858"/>
                    </a:lnTo>
                    <a:lnTo>
                      <a:pt x="4898571" y="0"/>
                    </a:lnTo>
                    <a:cubicBezTo>
                      <a:pt x="4894035" y="689429"/>
                      <a:pt x="4889500" y="1378857"/>
                      <a:pt x="4884964" y="2068286"/>
                    </a:cubicBezTo>
                    <a:lnTo>
                      <a:pt x="13607" y="2081893"/>
                    </a:lnTo>
                    <a:cubicBezTo>
                      <a:pt x="9071" y="1387929"/>
                      <a:pt x="4536" y="693964"/>
                      <a:pt x="0" y="0"/>
                    </a:cubicBezTo>
                    <a:lnTo>
                      <a:pt x="353786" y="258536"/>
                    </a:lnTo>
                    <a:close/>
                  </a:path>
                </a:pathLst>
              </a:custGeom>
              <a:blipFill>
                <a:blip r:embed="rId3"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grpSp>
        <p:nvGrpSpPr>
          <p:cNvPr id="13" name="Group 12"/>
          <p:cNvGrpSpPr/>
          <p:nvPr/>
        </p:nvGrpSpPr>
        <p:grpSpPr>
          <a:xfrm>
            <a:off x="5520542" y="2586045"/>
            <a:ext cx="2590800" cy="1676400"/>
            <a:chOff x="2709262" y="368437"/>
            <a:chExt cx="2590800" cy="1676400"/>
          </a:xfrm>
        </p:grpSpPr>
        <p:grpSp>
          <p:nvGrpSpPr>
            <p:cNvPr id="12" name="Group 11"/>
            <p:cNvGrpSpPr/>
            <p:nvPr/>
          </p:nvGrpSpPr>
          <p:grpSpPr>
            <a:xfrm>
              <a:off x="2709262" y="368437"/>
              <a:ext cx="2590800" cy="1676400"/>
              <a:chOff x="2709262" y="368437"/>
              <a:chExt cx="2590800" cy="1676400"/>
            </a:xfrm>
          </p:grpSpPr>
          <p:sp>
            <p:nvSpPr>
              <p:cNvPr id="18" name="Rectangle 17"/>
              <p:cNvSpPr/>
              <p:nvPr/>
            </p:nvSpPr>
            <p:spPr>
              <a:xfrm>
                <a:off x="2709262" y="368437"/>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p:cNvGrpSpPr>
                <a:grpSpLocks/>
              </p:cNvGrpSpPr>
              <p:nvPr/>
            </p:nvGrpSpPr>
            <p:grpSpPr bwMode="auto">
              <a:xfrm>
                <a:off x="3051716" y="753195"/>
                <a:ext cx="1780693" cy="1093181"/>
                <a:chOff x="1" y="365013"/>
                <a:chExt cx="4192942" cy="2030414"/>
              </a:xfrm>
            </p:grpSpPr>
            <p:grpSp>
              <p:nvGrpSpPr>
                <p:cNvPr id="40" name="Group 39"/>
                <p:cNvGrpSpPr>
                  <a:grpSpLocks/>
                </p:cNvGrpSpPr>
                <p:nvPr/>
              </p:nvGrpSpPr>
              <p:grpSpPr bwMode="auto">
                <a:xfrm>
                  <a:off x="1" y="365013"/>
                  <a:ext cx="4192942" cy="2021309"/>
                  <a:chOff x="1" y="365013"/>
                  <a:chExt cx="4192942" cy="2021309"/>
                </a:xfrm>
              </p:grpSpPr>
              <p:sp>
                <p:nvSpPr>
                  <p:cNvPr id="42" name="Flowchart: Manual Operation 41"/>
                  <p:cNvSpPr/>
                  <p:nvPr/>
                </p:nvSpPr>
                <p:spPr>
                  <a:xfrm>
                    <a:off x="1" y="365013"/>
                    <a:ext cx="4192942" cy="2012203"/>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43" name="Right Triangle 42"/>
                  <p:cNvSpPr/>
                  <p:nvPr/>
                </p:nvSpPr>
                <p:spPr>
                  <a:xfrm rot="10800000">
                    <a:off x="295279" y="984153"/>
                    <a:ext cx="561029"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44" name="Rectangle 43"/>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41" name="Right Triangle 40"/>
                <p:cNvSpPr/>
                <p:nvPr/>
              </p:nvSpPr>
              <p:spPr>
                <a:xfrm rot="10800000" flipH="1">
                  <a:off x="3351402" y="993258"/>
                  <a:ext cx="546264"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46" name="Group 45"/>
              <p:cNvGrpSpPr/>
              <p:nvPr/>
            </p:nvGrpSpPr>
            <p:grpSpPr>
              <a:xfrm>
                <a:off x="3729007" y="791710"/>
                <a:ext cx="439444" cy="741918"/>
                <a:chOff x="6019800" y="980553"/>
                <a:chExt cx="439444" cy="741918"/>
              </a:xfrm>
            </p:grpSpPr>
            <p:cxnSp>
              <p:nvCxnSpPr>
                <p:cNvPr id="47" name="Straight Arrow Connector 46"/>
                <p:cNvCxnSpPr/>
                <p:nvPr/>
              </p:nvCxnSpPr>
              <p:spPr>
                <a:xfrm>
                  <a:off x="6019800" y="980760"/>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6459244" y="980553"/>
                  <a:ext cx="0" cy="74171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cxnSp>
            <p:nvCxnSpPr>
              <p:cNvPr id="50" name="Straight Arrow Connector 49"/>
              <p:cNvCxnSpPr/>
              <p:nvPr/>
            </p:nvCxnSpPr>
            <p:spPr>
              <a:xfrm flipV="1">
                <a:off x="4489937" y="1688168"/>
                <a:ext cx="784897" cy="2347"/>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grpSp>
        <p:sp>
          <p:nvSpPr>
            <p:cNvPr id="45" name="Flowchart: Direct Access Storage 44"/>
            <p:cNvSpPr/>
            <p:nvPr/>
          </p:nvSpPr>
          <p:spPr bwMode="auto">
            <a:xfrm>
              <a:off x="4004662" y="1539766"/>
              <a:ext cx="827747" cy="296805"/>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nvGrpSpPr>
          <p:cNvPr id="14" name="Group 13"/>
          <p:cNvGrpSpPr/>
          <p:nvPr/>
        </p:nvGrpSpPr>
        <p:grpSpPr>
          <a:xfrm>
            <a:off x="2915105" y="2574707"/>
            <a:ext cx="2590800" cy="1676400"/>
            <a:chOff x="2718973" y="2574707"/>
            <a:chExt cx="2590800" cy="1676400"/>
          </a:xfrm>
        </p:grpSpPr>
        <p:sp>
          <p:nvSpPr>
            <p:cNvPr id="23" name="Rectangle 22"/>
            <p:cNvSpPr/>
            <p:nvPr/>
          </p:nvSpPr>
          <p:spPr>
            <a:xfrm>
              <a:off x="2718973" y="2574707"/>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p:cNvGrpSpPr/>
            <p:nvPr/>
          </p:nvGrpSpPr>
          <p:grpSpPr>
            <a:xfrm>
              <a:off x="2786656" y="2957203"/>
              <a:ext cx="2455434" cy="842440"/>
              <a:chOff x="2786656" y="2957203"/>
              <a:chExt cx="2455434" cy="842440"/>
            </a:xfrm>
          </p:grpSpPr>
          <p:sp>
            <p:nvSpPr>
              <p:cNvPr id="38" name="Flowchart: Manual Operation 37"/>
              <p:cNvSpPr/>
              <p:nvPr/>
            </p:nvSpPr>
            <p:spPr bwMode="auto">
              <a:xfrm>
                <a:off x="2786656" y="3293896"/>
                <a:ext cx="2455434" cy="407660"/>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pic>
            <p:nvPicPr>
              <p:cNvPr id="49"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7693" y="2957203"/>
                <a:ext cx="716446" cy="733946"/>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18032" y="2967610"/>
                <a:ext cx="716446" cy="733946"/>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8071" y="2957203"/>
                <a:ext cx="716446" cy="73394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2"/>
              <p:cNvSpPr/>
              <p:nvPr/>
            </p:nvSpPr>
            <p:spPr>
              <a:xfrm>
                <a:off x="2787588" y="3284738"/>
                <a:ext cx="2441360" cy="514905"/>
              </a:xfrm>
              <a:custGeom>
                <a:avLst/>
                <a:gdLst>
                  <a:gd name="connsiteX0" fmla="*/ 0 w 2441360"/>
                  <a:gd name="connsiteY0" fmla="*/ 0 h 514905"/>
                  <a:gd name="connsiteX1" fmla="*/ 0 w 2441360"/>
                  <a:gd name="connsiteY1" fmla="*/ 514905 h 514905"/>
                  <a:gd name="connsiteX2" fmla="*/ 2432482 w 2441360"/>
                  <a:gd name="connsiteY2" fmla="*/ 514905 h 514905"/>
                  <a:gd name="connsiteX3" fmla="*/ 2441360 w 2441360"/>
                  <a:gd name="connsiteY3" fmla="*/ 17755 h 514905"/>
                  <a:gd name="connsiteX4" fmla="*/ 1953088 w 2441360"/>
                  <a:gd name="connsiteY4" fmla="*/ 408373 h 514905"/>
                  <a:gd name="connsiteX5" fmla="*/ 461639 w 2441360"/>
                  <a:gd name="connsiteY5" fmla="*/ 408373 h 514905"/>
                  <a:gd name="connsiteX6" fmla="*/ 0 w 2441360"/>
                  <a:gd name="connsiteY6" fmla="*/ 0 h 514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1360" h="514905">
                    <a:moveTo>
                      <a:pt x="0" y="0"/>
                    </a:moveTo>
                    <a:lnTo>
                      <a:pt x="0" y="514905"/>
                    </a:lnTo>
                    <a:lnTo>
                      <a:pt x="2432482" y="514905"/>
                    </a:lnTo>
                    <a:lnTo>
                      <a:pt x="2441360" y="17755"/>
                    </a:lnTo>
                    <a:lnTo>
                      <a:pt x="1953088" y="408373"/>
                    </a:lnTo>
                    <a:lnTo>
                      <a:pt x="461639" y="408373"/>
                    </a:lnTo>
                    <a:lnTo>
                      <a:pt x="0" y="0"/>
                    </a:lnTo>
                    <a:close/>
                  </a:path>
                </a:pathLst>
              </a:custGeom>
              <a:blipFill>
                <a:blip r:embed="rId5"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15" name="Group 14"/>
          <p:cNvGrpSpPr/>
          <p:nvPr/>
        </p:nvGrpSpPr>
        <p:grpSpPr>
          <a:xfrm>
            <a:off x="5495454" y="368437"/>
            <a:ext cx="2590800" cy="1676400"/>
            <a:chOff x="5299322" y="368437"/>
            <a:chExt cx="2590800" cy="1676400"/>
          </a:xfrm>
        </p:grpSpPr>
        <p:sp>
          <p:nvSpPr>
            <p:cNvPr id="5" name="Rectangle 4"/>
            <p:cNvSpPr/>
            <p:nvPr/>
          </p:nvSpPr>
          <p:spPr>
            <a:xfrm>
              <a:off x="5299322" y="368437"/>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6"/>
            <p:cNvGrpSpPr>
              <a:grpSpLocks/>
            </p:cNvGrpSpPr>
            <p:nvPr/>
          </p:nvGrpSpPr>
          <p:grpSpPr bwMode="auto">
            <a:xfrm>
              <a:off x="5562600" y="753195"/>
              <a:ext cx="2057400" cy="710813"/>
              <a:chOff x="251514" y="181399"/>
              <a:chExt cx="5653446" cy="862744"/>
            </a:xfrm>
          </p:grpSpPr>
          <p:sp>
            <p:nvSpPr>
              <p:cNvPr id="9" name="Flowchart: Manual Operation 8"/>
              <p:cNvSpPr/>
              <p:nvPr/>
            </p:nvSpPr>
            <p:spPr>
              <a:xfrm>
                <a:off x="1429988" y="501868"/>
                <a:ext cx="3315303" cy="542275"/>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1" name="Flowchart: Manual Operation 10"/>
              <p:cNvSpPr/>
              <p:nvPr/>
            </p:nvSpPr>
            <p:spPr>
              <a:xfrm>
                <a:off x="251514" y="181399"/>
                <a:ext cx="5653446" cy="320469"/>
              </a:xfrm>
              <a:prstGeom prst="flowChartManualOperati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6" name="Freeform 5"/>
            <p:cNvSpPr/>
            <p:nvPr/>
          </p:nvSpPr>
          <p:spPr>
            <a:xfrm>
              <a:off x="5557421" y="754602"/>
              <a:ext cx="2032987" cy="825623"/>
            </a:xfrm>
            <a:custGeom>
              <a:avLst/>
              <a:gdLst>
                <a:gd name="connsiteX0" fmla="*/ 0 w 2032987"/>
                <a:gd name="connsiteY0" fmla="*/ 0 h 825623"/>
                <a:gd name="connsiteX1" fmla="*/ 8878 w 2032987"/>
                <a:gd name="connsiteY1" fmla="*/ 825623 h 825623"/>
                <a:gd name="connsiteX2" fmla="*/ 2006354 w 2032987"/>
                <a:gd name="connsiteY2" fmla="*/ 825623 h 825623"/>
                <a:gd name="connsiteX3" fmla="*/ 2032987 w 2032987"/>
                <a:gd name="connsiteY3" fmla="*/ 8878 h 825623"/>
                <a:gd name="connsiteX4" fmla="*/ 1633492 w 2032987"/>
                <a:gd name="connsiteY4" fmla="*/ 257452 h 825623"/>
                <a:gd name="connsiteX5" fmla="*/ 1402672 w 2032987"/>
                <a:gd name="connsiteY5" fmla="*/ 710214 h 825623"/>
                <a:gd name="connsiteX6" fmla="*/ 665826 w 2032987"/>
                <a:gd name="connsiteY6" fmla="*/ 710214 h 825623"/>
                <a:gd name="connsiteX7" fmla="*/ 435006 w 2032987"/>
                <a:gd name="connsiteY7" fmla="*/ 257452 h 825623"/>
                <a:gd name="connsiteX8" fmla="*/ 0 w 2032987"/>
                <a:gd name="connsiteY8" fmla="*/ 0 h 82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2987" h="825623">
                  <a:moveTo>
                    <a:pt x="0" y="0"/>
                  </a:moveTo>
                  <a:cubicBezTo>
                    <a:pt x="2959" y="275208"/>
                    <a:pt x="5919" y="550415"/>
                    <a:pt x="8878" y="825623"/>
                  </a:cubicBezTo>
                  <a:lnTo>
                    <a:pt x="2006354" y="825623"/>
                  </a:lnTo>
                  <a:lnTo>
                    <a:pt x="2032987" y="8878"/>
                  </a:lnTo>
                  <a:lnTo>
                    <a:pt x="1633492" y="257452"/>
                  </a:lnTo>
                  <a:lnTo>
                    <a:pt x="1402672" y="710214"/>
                  </a:lnTo>
                  <a:lnTo>
                    <a:pt x="665826" y="710214"/>
                  </a:lnTo>
                  <a:lnTo>
                    <a:pt x="435006" y="257452"/>
                  </a:lnTo>
                  <a:lnTo>
                    <a:pt x="0" y="0"/>
                  </a:lnTo>
                  <a:close/>
                </a:path>
              </a:pathLst>
            </a:custGeom>
            <a:blipFill>
              <a:blip r:embed="rId5" cstate="print"/>
              <a:tile tx="0" ty="0" sx="100000" sy="100000" flip="none" algn="tl"/>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85" name="TextBox 284"/>
          <p:cNvSpPr txBox="1"/>
          <p:nvPr/>
        </p:nvSpPr>
        <p:spPr>
          <a:xfrm>
            <a:off x="441899" y="2137414"/>
            <a:ext cx="1926810" cy="369332"/>
          </a:xfrm>
          <a:prstGeom prst="rect">
            <a:avLst/>
          </a:prstGeom>
          <a:noFill/>
        </p:spPr>
        <p:txBody>
          <a:bodyPr wrap="none" rtlCol="0">
            <a:spAutoFit/>
          </a:bodyPr>
          <a:lstStyle/>
          <a:p>
            <a:r>
              <a:rPr lang="en-US" dirty="0"/>
              <a:t>Harvest and Reuse</a:t>
            </a:r>
          </a:p>
        </p:txBody>
      </p:sp>
      <p:sp>
        <p:nvSpPr>
          <p:cNvPr id="286" name="TextBox 285"/>
          <p:cNvSpPr txBox="1"/>
          <p:nvPr/>
        </p:nvSpPr>
        <p:spPr>
          <a:xfrm>
            <a:off x="3004850" y="2056465"/>
            <a:ext cx="2326471" cy="369332"/>
          </a:xfrm>
          <a:prstGeom prst="rect">
            <a:avLst/>
          </a:prstGeom>
          <a:noFill/>
        </p:spPr>
        <p:txBody>
          <a:bodyPr wrap="none" rtlCol="0">
            <a:spAutoFit/>
          </a:bodyPr>
          <a:lstStyle/>
          <a:p>
            <a:r>
              <a:rPr lang="en-US" dirty="0"/>
              <a:t>Impervious Disconnect</a:t>
            </a:r>
          </a:p>
        </p:txBody>
      </p:sp>
      <p:grpSp>
        <p:nvGrpSpPr>
          <p:cNvPr id="287" name="Group 286"/>
          <p:cNvGrpSpPr/>
          <p:nvPr/>
        </p:nvGrpSpPr>
        <p:grpSpPr>
          <a:xfrm>
            <a:off x="2948225" y="368437"/>
            <a:ext cx="2626846" cy="1676400"/>
            <a:chOff x="5273429" y="4564630"/>
            <a:chExt cx="2626846" cy="1676400"/>
          </a:xfrm>
        </p:grpSpPr>
        <p:sp>
          <p:nvSpPr>
            <p:cNvPr id="288" name="Rectangle 287"/>
            <p:cNvSpPr/>
            <p:nvPr/>
          </p:nvSpPr>
          <p:spPr>
            <a:xfrm>
              <a:off x="52734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9" name="Rectangle 288"/>
            <p:cNvSpPr/>
            <p:nvPr/>
          </p:nvSpPr>
          <p:spPr bwMode="auto">
            <a:xfrm>
              <a:off x="5355698" y="5672115"/>
              <a:ext cx="927972" cy="3092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sp>
          <p:nvSpPr>
            <p:cNvPr id="290" name="Rectangle 289"/>
            <p:cNvSpPr/>
            <p:nvPr/>
          </p:nvSpPr>
          <p:spPr bwMode="auto">
            <a:xfrm>
              <a:off x="6284141" y="5660905"/>
              <a:ext cx="1486286" cy="320435"/>
            </a:xfrm>
            <a:prstGeom prst="rect">
              <a:avLst/>
            </a:prstGeom>
            <a:solidFill>
              <a:schemeClr val="accent3">
                <a:lumMod val="50000"/>
              </a:schemeClr>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291" name="Picture 19" descr="Grass on Transparent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7696" y="4945973"/>
              <a:ext cx="847441" cy="714932"/>
            </a:xfrm>
            <a:prstGeom prst="rect">
              <a:avLst/>
            </a:prstGeom>
            <a:noFill/>
            <a:extLst>
              <a:ext uri="{909E8E84-426E-40DD-AFC4-6F175D3DCCD1}">
                <a14:hiddenFill xmlns:a14="http://schemas.microsoft.com/office/drawing/2010/main">
                  <a:solidFill>
                    <a:srgbClr val="FFFFFF"/>
                  </a:solidFill>
                </a14:hiddenFill>
              </a:ext>
            </a:extLst>
          </p:spPr>
        </p:pic>
        <p:cxnSp>
          <p:nvCxnSpPr>
            <p:cNvPr id="292" name="Straight Arrow Connector 291"/>
            <p:cNvCxnSpPr/>
            <p:nvPr/>
          </p:nvCxnSpPr>
          <p:spPr>
            <a:xfrm>
              <a:off x="5740302" y="5027079"/>
              <a:ext cx="1050228" cy="2121"/>
            </a:xfrm>
            <a:prstGeom prst="straightConnector1">
              <a:avLst/>
            </a:prstGeom>
            <a:ln w="88900">
              <a:tailEnd type="arrow"/>
            </a:ln>
          </p:spPr>
          <p:style>
            <a:lnRef idx="1">
              <a:schemeClr val="accent1"/>
            </a:lnRef>
            <a:fillRef idx="0">
              <a:schemeClr val="accent1"/>
            </a:fillRef>
            <a:effectRef idx="0">
              <a:schemeClr val="accent1"/>
            </a:effectRef>
            <a:fontRef idx="minor">
              <a:schemeClr val="tx1"/>
            </a:fontRef>
          </p:style>
        </p:cxnSp>
        <p:pic>
          <p:nvPicPr>
            <p:cNvPr id="293" name="Picture 19" descr="Grass on Transparent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42972" y="4947447"/>
              <a:ext cx="847441" cy="714932"/>
            </a:xfrm>
            <a:prstGeom prst="rect">
              <a:avLst/>
            </a:prstGeom>
            <a:noFill/>
            <a:extLst>
              <a:ext uri="{909E8E84-426E-40DD-AFC4-6F175D3DCCD1}">
                <a14:hiddenFill xmlns:a14="http://schemas.microsoft.com/office/drawing/2010/main">
                  <a:solidFill>
                    <a:srgbClr val="FFFFFF"/>
                  </a:solidFill>
                </a14:hiddenFill>
              </a:ext>
            </a:extLst>
          </p:spPr>
        </p:pic>
        <p:pic>
          <p:nvPicPr>
            <p:cNvPr id="294" name="Picture 19" descr="Grass on Transparent Background"/>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052834" y="4940043"/>
              <a:ext cx="847441" cy="71493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5" name="Group 294"/>
          <p:cNvGrpSpPr/>
          <p:nvPr/>
        </p:nvGrpSpPr>
        <p:grpSpPr>
          <a:xfrm>
            <a:off x="309298" y="351136"/>
            <a:ext cx="2590800" cy="1676400"/>
            <a:chOff x="2682629" y="4564630"/>
            <a:chExt cx="2590800" cy="1676400"/>
          </a:xfrm>
        </p:grpSpPr>
        <p:sp>
          <p:nvSpPr>
            <p:cNvPr id="296" name="Rectangle 295"/>
            <p:cNvSpPr/>
            <p:nvPr/>
          </p:nvSpPr>
          <p:spPr>
            <a:xfrm>
              <a:off x="2682629" y="456463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7" name="Picture 2" descr="C:\Users\evn\AppData\Local\Microsoft\Windows\Temporary Internet Files\Content.IE5\2TRVSXF9\MC900351359[1].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96093" y="4620471"/>
              <a:ext cx="1660684" cy="1453827"/>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2899546" y="4712732"/>
            <a:ext cx="2590800" cy="1676400"/>
            <a:chOff x="2703414" y="4712732"/>
            <a:chExt cx="2590800" cy="1676400"/>
          </a:xfrm>
        </p:grpSpPr>
        <p:grpSp>
          <p:nvGrpSpPr>
            <p:cNvPr id="59" name="Group 58"/>
            <p:cNvGrpSpPr/>
            <p:nvPr/>
          </p:nvGrpSpPr>
          <p:grpSpPr>
            <a:xfrm>
              <a:off x="2703414" y="4712732"/>
              <a:ext cx="2590800" cy="1676400"/>
              <a:chOff x="2667000" y="126635"/>
              <a:chExt cx="2590800" cy="1676400"/>
            </a:xfrm>
          </p:grpSpPr>
          <p:sp>
            <p:nvSpPr>
              <p:cNvPr id="60" name="Rectangle 59"/>
              <p:cNvSpPr/>
              <p:nvPr/>
            </p:nvSpPr>
            <p:spPr>
              <a:xfrm>
                <a:off x="2667000" y="1266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1" name="Group 60"/>
              <p:cNvGrpSpPr>
                <a:grpSpLocks/>
              </p:cNvGrpSpPr>
              <p:nvPr/>
            </p:nvGrpSpPr>
            <p:grpSpPr bwMode="auto">
              <a:xfrm>
                <a:off x="2874923" y="525405"/>
                <a:ext cx="2167881" cy="1118420"/>
                <a:chOff x="0" y="-1"/>
                <a:chExt cx="3088243" cy="2424764"/>
              </a:xfrm>
            </p:grpSpPr>
            <p:grpSp>
              <p:nvGrpSpPr>
                <p:cNvPr id="65" name="Group 64"/>
                <p:cNvGrpSpPr>
                  <a:grpSpLocks/>
                </p:cNvGrpSpPr>
                <p:nvPr/>
              </p:nvGrpSpPr>
              <p:grpSpPr bwMode="auto">
                <a:xfrm>
                  <a:off x="0" y="-1"/>
                  <a:ext cx="3088243" cy="2424764"/>
                  <a:chOff x="0" y="0"/>
                  <a:chExt cx="4195588" cy="2026850"/>
                </a:xfrm>
              </p:grpSpPr>
              <p:grpSp>
                <p:nvGrpSpPr>
                  <p:cNvPr id="67" name="Group 66"/>
                  <p:cNvGrpSpPr>
                    <a:grpSpLocks/>
                  </p:cNvGrpSpPr>
                  <p:nvPr/>
                </p:nvGrpSpPr>
                <p:grpSpPr bwMode="auto">
                  <a:xfrm>
                    <a:off x="0" y="0"/>
                    <a:ext cx="4195588" cy="2018221"/>
                    <a:chOff x="0" y="0"/>
                    <a:chExt cx="4195588" cy="2018221"/>
                  </a:xfrm>
                </p:grpSpPr>
                <p:sp>
                  <p:nvSpPr>
                    <p:cNvPr id="69" name="Flowchart: Manual Operation 68"/>
                    <p:cNvSpPr/>
                    <p:nvPr/>
                  </p:nvSpPr>
                  <p:spPr>
                    <a:xfrm>
                      <a:off x="0" y="0"/>
                      <a:ext cx="4195588" cy="1992352"/>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0" name="Right Triangle 69"/>
                    <p:cNvSpPr/>
                    <p:nvPr/>
                  </p:nvSpPr>
                  <p:spPr>
                    <a:xfrm rot="10800000">
                      <a:off x="428037" y="996172"/>
                      <a:ext cx="430466" cy="102204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71" name="Rectangle 70"/>
                    <p:cNvSpPr/>
                    <p:nvPr/>
                  </p:nvSpPr>
                  <p:spPr>
                    <a:xfrm>
                      <a:off x="858504" y="996174"/>
                      <a:ext cx="2492428" cy="996174"/>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68" name="Right Triangle 67"/>
                  <p:cNvSpPr/>
                  <p:nvPr/>
                </p:nvSpPr>
                <p:spPr>
                  <a:xfrm rot="10800000" flipH="1">
                    <a:off x="3350932" y="996176"/>
                    <a:ext cx="468983" cy="1030674"/>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66" name="Rectangle 65"/>
                <p:cNvSpPr/>
                <p:nvPr/>
              </p:nvSpPr>
              <p:spPr>
                <a:xfrm>
                  <a:off x="315066" y="816714"/>
                  <a:ext cx="2483499" cy="343736"/>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grpSp>
          <p:pic>
            <p:nvPicPr>
              <p:cNvPr id="62"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53578" y="290439"/>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63"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0640" y="307142"/>
                <a:ext cx="716446" cy="604420"/>
              </a:xfrm>
              <a:prstGeom prst="rect">
                <a:avLst/>
              </a:prstGeom>
              <a:noFill/>
              <a:extLst>
                <a:ext uri="{909E8E84-426E-40DD-AFC4-6F175D3DCCD1}">
                  <a14:hiddenFill xmlns:a14="http://schemas.microsoft.com/office/drawing/2010/main">
                    <a:solidFill>
                      <a:srgbClr val="FFFFFF"/>
                    </a:solidFill>
                  </a14:hiddenFill>
                </a:ext>
              </a:extLst>
            </p:spPr>
          </p:pic>
          <p:pic>
            <p:nvPicPr>
              <p:cNvPr id="64" name="Picture 19" descr="Grass on Transparent Backgrou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26512" y="307142"/>
                <a:ext cx="716446" cy="604420"/>
              </a:xfrm>
              <a:prstGeom prst="rect">
                <a:avLst/>
              </a:prstGeom>
              <a:noFill/>
              <a:extLst>
                <a:ext uri="{909E8E84-426E-40DD-AFC4-6F175D3DCCD1}">
                  <a14:hiddenFill xmlns:a14="http://schemas.microsoft.com/office/drawing/2010/main">
                    <a:solidFill>
                      <a:srgbClr val="FFFFFF"/>
                    </a:solidFill>
                  </a14:hiddenFill>
                </a:ext>
              </a:extLst>
            </p:spPr>
          </p:pic>
        </p:grpSp>
        <p:sp>
          <p:nvSpPr>
            <p:cNvPr id="72" name="Flowchart: Direct Access Storage 71"/>
            <p:cNvSpPr/>
            <p:nvPr/>
          </p:nvSpPr>
          <p:spPr bwMode="auto">
            <a:xfrm>
              <a:off x="4065516" y="5726560"/>
              <a:ext cx="1116084" cy="293240"/>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84" name="Flowchart: Direct Access Storage 83"/>
          <p:cNvSpPr/>
          <p:nvPr/>
        </p:nvSpPr>
        <p:spPr bwMode="auto">
          <a:xfrm>
            <a:off x="6812283" y="5936039"/>
            <a:ext cx="645813" cy="245565"/>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4" name="Group 3"/>
          <p:cNvGrpSpPr/>
          <p:nvPr/>
        </p:nvGrpSpPr>
        <p:grpSpPr>
          <a:xfrm>
            <a:off x="5503868" y="4724400"/>
            <a:ext cx="2590800" cy="1676400"/>
            <a:chOff x="5307736" y="4706074"/>
            <a:chExt cx="2590800" cy="1676400"/>
          </a:xfrm>
        </p:grpSpPr>
        <p:grpSp>
          <p:nvGrpSpPr>
            <p:cNvPr id="75" name="Group 74"/>
            <p:cNvGrpSpPr/>
            <p:nvPr/>
          </p:nvGrpSpPr>
          <p:grpSpPr>
            <a:xfrm>
              <a:off x="5307736" y="4706074"/>
              <a:ext cx="2590800" cy="1676400"/>
              <a:chOff x="2664691" y="2252035"/>
              <a:chExt cx="2590800" cy="1676400"/>
            </a:xfrm>
          </p:grpSpPr>
          <p:sp>
            <p:nvSpPr>
              <p:cNvPr id="76" name="Rectangle 75"/>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7" name="Group 76"/>
              <p:cNvGrpSpPr>
                <a:grpSpLocks/>
              </p:cNvGrpSpPr>
              <p:nvPr/>
            </p:nvGrpSpPr>
            <p:grpSpPr bwMode="auto">
              <a:xfrm>
                <a:off x="3327780" y="3400815"/>
                <a:ext cx="1154294" cy="409184"/>
                <a:chOff x="1" y="974132"/>
                <a:chExt cx="4192942" cy="1421291"/>
              </a:xfrm>
            </p:grpSpPr>
            <p:sp>
              <p:nvSpPr>
                <p:cNvPr id="80" name="Right Triangle 79"/>
                <p:cNvSpPr/>
                <p:nvPr/>
              </p:nvSpPr>
              <p:spPr>
                <a:xfrm rot="10800000" flipH="1">
                  <a:off x="3351401" y="993253"/>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nvGrpSpPr>
                <p:cNvPr id="79" name="Group 78"/>
                <p:cNvGrpSpPr>
                  <a:grpSpLocks/>
                </p:cNvGrpSpPr>
                <p:nvPr/>
              </p:nvGrpSpPr>
              <p:grpSpPr bwMode="auto">
                <a:xfrm>
                  <a:off x="1" y="974132"/>
                  <a:ext cx="4192942" cy="1412190"/>
                  <a:chOff x="1" y="974132"/>
                  <a:chExt cx="4192942" cy="1412190"/>
                </a:xfrm>
              </p:grpSpPr>
              <p:sp>
                <p:nvSpPr>
                  <p:cNvPr id="82" name="Right Triangle 81"/>
                  <p:cNvSpPr/>
                  <p:nvPr/>
                </p:nvSpPr>
                <p:spPr>
                  <a:xfrm rot="10800000">
                    <a:off x="74993" y="984150"/>
                    <a:ext cx="781312"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83" name="Rectangle 82"/>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81" name="Flowchart: Manual Operation 80"/>
                  <p:cNvSpPr/>
                  <p:nvPr/>
                </p:nvSpPr>
                <p:spPr>
                  <a:xfrm>
                    <a:off x="1" y="974132"/>
                    <a:ext cx="4192942" cy="1403083"/>
                  </a:xfrm>
                  <a:prstGeom prst="flowChartManualOperati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78"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826550" y="2289363"/>
                <a:ext cx="889372" cy="1122343"/>
              </a:xfrm>
              <a:prstGeom prst="rect">
                <a:avLst/>
              </a:prstGeom>
              <a:noFill/>
              <a:extLst>
                <a:ext uri="{909E8E84-426E-40DD-AFC4-6F175D3DCCD1}">
                  <a14:hiddenFill xmlns:a14="http://schemas.microsoft.com/office/drawing/2010/main">
                    <a:solidFill>
                      <a:srgbClr val="FFFFFF"/>
                    </a:solidFill>
                  </a14:hiddenFill>
                </a:ext>
              </a:extLst>
            </p:spPr>
          </p:pic>
        </p:grpSp>
        <p:pic>
          <p:nvPicPr>
            <p:cNvPr id="85"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120200" y="4739688"/>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82775" y="4745057"/>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
        <p:nvSpPr>
          <p:cNvPr id="87" name="TextBox 86"/>
          <p:cNvSpPr txBox="1"/>
          <p:nvPr/>
        </p:nvSpPr>
        <p:spPr>
          <a:xfrm>
            <a:off x="2524185" y="6389132"/>
            <a:ext cx="3474926" cy="369332"/>
          </a:xfrm>
          <a:prstGeom prst="rect">
            <a:avLst/>
          </a:prstGeom>
          <a:noFill/>
        </p:spPr>
        <p:txBody>
          <a:bodyPr wrap="none" rtlCol="0">
            <a:spAutoFit/>
          </a:bodyPr>
          <a:lstStyle/>
          <a:p>
            <a:r>
              <a:rPr lang="en-US" dirty="0" err="1"/>
              <a:t>Bioretention</a:t>
            </a:r>
            <a:r>
              <a:rPr lang="en-US" dirty="0"/>
              <a:t> Basin with underdrain</a:t>
            </a:r>
          </a:p>
        </p:txBody>
      </p:sp>
      <p:sp>
        <p:nvSpPr>
          <p:cNvPr id="88" name="TextBox 87"/>
          <p:cNvSpPr txBox="1"/>
          <p:nvPr/>
        </p:nvSpPr>
        <p:spPr>
          <a:xfrm>
            <a:off x="6085092" y="6417906"/>
            <a:ext cx="1254382" cy="369332"/>
          </a:xfrm>
          <a:prstGeom prst="rect">
            <a:avLst/>
          </a:prstGeom>
          <a:noFill/>
        </p:spPr>
        <p:txBody>
          <a:bodyPr wrap="none" rtlCol="0">
            <a:spAutoFit/>
          </a:bodyPr>
          <a:lstStyle/>
          <a:p>
            <a:r>
              <a:rPr lang="en-US" dirty="0"/>
              <a:t>Tree trench</a:t>
            </a:r>
          </a:p>
        </p:txBody>
      </p:sp>
      <p:grpSp>
        <p:nvGrpSpPr>
          <p:cNvPr id="89" name="Group 88"/>
          <p:cNvGrpSpPr/>
          <p:nvPr/>
        </p:nvGrpSpPr>
        <p:grpSpPr>
          <a:xfrm>
            <a:off x="8549611" y="368437"/>
            <a:ext cx="2590800" cy="1676400"/>
            <a:chOff x="152400" y="228600"/>
            <a:chExt cx="2590800" cy="1676400"/>
          </a:xfrm>
        </p:grpSpPr>
        <p:grpSp>
          <p:nvGrpSpPr>
            <p:cNvPr id="90" name="Group 89"/>
            <p:cNvGrpSpPr/>
            <p:nvPr/>
          </p:nvGrpSpPr>
          <p:grpSpPr>
            <a:xfrm>
              <a:off x="152400" y="228600"/>
              <a:ext cx="2590800" cy="1676400"/>
              <a:chOff x="152400" y="228600"/>
              <a:chExt cx="2590800" cy="1676400"/>
            </a:xfrm>
          </p:grpSpPr>
          <p:grpSp>
            <p:nvGrpSpPr>
              <p:cNvPr id="92" name="Group 91"/>
              <p:cNvGrpSpPr/>
              <p:nvPr/>
            </p:nvGrpSpPr>
            <p:grpSpPr>
              <a:xfrm>
                <a:off x="152400" y="228600"/>
                <a:ext cx="2590800" cy="1676400"/>
                <a:chOff x="2664691" y="2252035"/>
                <a:chExt cx="2590800" cy="1676400"/>
              </a:xfrm>
            </p:grpSpPr>
            <p:sp>
              <p:nvSpPr>
                <p:cNvPr id="96" name="Rectangle 95"/>
                <p:cNvSpPr/>
                <p:nvPr/>
              </p:nvSpPr>
              <p:spPr>
                <a:xfrm>
                  <a:off x="2664691" y="2252035"/>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7" name="Group 96"/>
                <p:cNvGrpSpPr>
                  <a:grpSpLocks/>
                </p:cNvGrpSpPr>
                <p:nvPr/>
              </p:nvGrpSpPr>
              <p:grpSpPr bwMode="auto">
                <a:xfrm>
                  <a:off x="3327780" y="3403699"/>
                  <a:ext cx="1154294" cy="406300"/>
                  <a:chOff x="1" y="984150"/>
                  <a:chExt cx="4192942" cy="1411274"/>
                </a:xfrm>
              </p:grpSpPr>
              <p:grpSp>
                <p:nvGrpSpPr>
                  <p:cNvPr id="98" name="Group 97"/>
                  <p:cNvGrpSpPr>
                    <a:grpSpLocks/>
                  </p:cNvGrpSpPr>
                  <p:nvPr/>
                </p:nvGrpSpPr>
                <p:grpSpPr bwMode="auto">
                  <a:xfrm>
                    <a:off x="1" y="984150"/>
                    <a:ext cx="4192942" cy="1402172"/>
                    <a:chOff x="1" y="984150"/>
                    <a:chExt cx="4192942" cy="1402172"/>
                  </a:xfrm>
                </p:grpSpPr>
                <p:sp>
                  <p:nvSpPr>
                    <p:cNvPr id="100" name="Flowchart: Manual Operation 99"/>
                    <p:cNvSpPr/>
                    <p:nvPr/>
                  </p:nvSpPr>
                  <p:spPr>
                    <a:xfrm>
                      <a:off x="1" y="984150"/>
                      <a:ext cx="4192942" cy="1393065"/>
                    </a:xfrm>
                    <a:prstGeom prst="flowChartManualOperation">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01" name="Right Triangle 100"/>
                    <p:cNvSpPr/>
                    <p:nvPr/>
                  </p:nvSpPr>
                  <p:spPr>
                    <a:xfrm rot="10800000">
                      <a:off x="1" y="984150"/>
                      <a:ext cx="856305" cy="1402169"/>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02" name="Rectangle 101"/>
                    <p:cNvSpPr/>
                    <p:nvPr/>
                  </p:nvSpPr>
                  <p:spPr>
                    <a:xfrm>
                      <a:off x="856306" y="984153"/>
                      <a:ext cx="2495096" cy="1402169"/>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99" name="Right Triangle 98"/>
                  <p:cNvSpPr/>
                  <p:nvPr/>
                </p:nvSpPr>
                <p:spPr>
                  <a:xfrm rot="10800000" flipH="1">
                    <a:off x="3351401" y="993254"/>
                    <a:ext cx="841542" cy="1402170"/>
                  </a:xfrm>
                  <a:prstGeom prst="rtTriangle">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grpSp>
          <p:pic>
            <p:nvPicPr>
              <p:cNvPr id="93"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93425" y="257922"/>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92321" y="260543"/>
                <a:ext cx="889372" cy="1122343"/>
              </a:xfrm>
              <a:prstGeom prst="rect">
                <a:avLst/>
              </a:prstGeom>
              <a:noFill/>
              <a:extLst>
                <a:ext uri="{909E8E84-426E-40DD-AFC4-6F175D3DCCD1}">
                  <a14:hiddenFill xmlns:a14="http://schemas.microsoft.com/office/drawing/2010/main">
                    <a:solidFill>
                      <a:srgbClr val="FFFFFF"/>
                    </a:solidFill>
                  </a14:hiddenFill>
                </a:ext>
              </a:extLst>
            </p:spPr>
          </p:pic>
          <p:pic>
            <p:nvPicPr>
              <p:cNvPr id="95" name="Picture 8" descr="C:\Users\evn\AppData\Local\Microsoft\Windows\Temporary Internet Files\Content.IE5\HFLT1KZV\MC900434841[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06539" y="257921"/>
                <a:ext cx="889372" cy="1122343"/>
              </a:xfrm>
              <a:prstGeom prst="rect">
                <a:avLst/>
              </a:prstGeom>
              <a:noFill/>
              <a:extLst>
                <a:ext uri="{909E8E84-426E-40DD-AFC4-6F175D3DCCD1}">
                  <a14:hiddenFill xmlns:a14="http://schemas.microsoft.com/office/drawing/2010/main">
                    <a:solidFill>
                      <a:srgbClr val="FFFFFF"/>
                    </a:solidFill>
                  </a14:hiddenFill>
                </a:ext>
              </a:extLst>
            </p:spPr>
          </p:pic>
        </p:grpSp>
        <p:sp>
          <p:nvSpPr>
            <p:cNvPr id="91" name="Flowchart: Direct Access Storage 90"/>
            <p:cNvSpPr/>
            <p:nvPr/>
          </p:nvSpPr>
          <p:spPr bwMode="auto">
            <a:xfrm>
              <a:off x="1400737" y="1480517"/>
              <a:ext cx="669405" cy="239677"/>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grpSp>
      <p:sp>
        <p:nvSpPr>
          <p:cNvPr id="103" name="TextBox 102"/>
          <p:cNvSpPr txBox="1"/>
          <p:nvPr/>
        </p:nvSpPr>
        <p:spPr>
          <a:xfrm>
            <a:off x="8549611" y="2116625"/>
            <a:ext cx="2817438" cy="369332"/>
          </a:xfrm>
          <a:prstGeom prst="rect">
            <a:avLst/>
          </a:prstGeom>
          <a:noFill/>
        </p:spPr>
        <p:txBody>
          <a:bodyPr wrap="none" rtlCol="0">
            <a:spAutoFit/>
          </a:bodyPr>
          <a:lstStyle/>
          <a:p>
            <a:r>
              <a:rPr lang="en-US" dirty="0"/>
              <a:t>Tree trench with underdrain</a:t>
            </a:r>
          </a:p>
        </p:txBody>
      </p:sp>
      <p:grpSp>
        <p:nvGrpSpPr>
          <p:cNvPr id="104" name="Group 103"/>
          <p:cNvGrpSpPr/>
          <p:nvPr/>
        </p:nvGrpSpPr>
        <p:grpSpPr>
          <a:xfrm>
            <a:off x="8549611" y="2586045"/>
            <a:ext cx="2590800" cy="1676400"/>
            <a:chOff x="2452004" y="2971800"/>
            <a:chExt cx="2590800" cy="1676400"/>
          </a:xfrm>
        </p:grpSpPr>
        <p:sp>
          <p:nvSpPr>
            <p:cNvPr id="105" name="Rectangle 104"/>
            <p:cNvSpPr/>
            <p:nvPr/>
          </p:nvSpPr>
          <p:spPr>
            <a:xfrm>
              <a:off x="2452004" y="2971800"/>
              <a:ext cx="2590800" cy="1676400"/>
            </a:xfrm>
            <a:prstGeom prst="rect">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Rectangle 105"/>
            <p:cNvSpPr/>
            <p:nvPr/>
          </p:nvSpPr>
          <p:spPr bwMode="auto">
            <a:xfrm>
              <a:off x="2892505" y="3548760"/>
              <a:ext cx="1731953" cy="1023240"/>
            </a:xfrm>
            <a:prstGeom prst="rect">
              <a:avLst/>
            </a:prstGeom>
            <a:blipFill dpi="0" rotWithShape="1">
              <a:blip r:embed="rId2" cstate="print">
                <a:alphaModFix amt="77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sp>
          <p:nvSpPr>
            <p:cNvPr id="107" name="Rectangle 106"/>
            <p:cNvSpPr/>
            <p:nvPr/>
          </p:nvSpPr>
          <p:spPr bwMode="auto">
            <a:xfrm>
              <a:off x="2881097" y="3383866"/>
              <a:ext cx="1743362" cy="161880"/>
            </a:xfrm>
            <a:prstGeom prst="rect">
              <a:avLst/>
            </a:prstGeom>
            <a:solidFill>
              <a:schemeClr val="accent3">
                <a:lumMod val="75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US" dirty="0"/>
            </a:p>
          </p:txBody>
        </p:sp>
        <p:pic>
          <p:nvPicPr>
            <p:cNvPr id="108" name="Picture 107" descr="Grass on Transparent Background"/>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31017" y="3091104"/>
              <a:ext cx="351508" cy="296545"/>
            </a:xfrm>
            <a:prstGeom prst="rect">
              <a:avLst/>
            </a:prstGeom>
            <a:noFill/>
            <a:extLst>
              <a:ext uri="{909E8E84-426E-40DD-AFC4-6F175D3DCCD1}">
                <a14:hiddenFill xmlns:a14="http://schemas.microsoft.com/office/drawing/2010/main">
                  <a:solidFill>
                    <a:srgbClr val="FFFFFF"/>
                  </a:solidFill>
                </a14:hiddenFill>
              </a:ext>
            </a:extLst>
          </p:spPr>
        </p:pic>
        <p:pic>
          <p:nvPicPr>
            <p:cNvPr id="109" name="Picture 19" descr="Grass on Transparent Background"/>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03520" y="3108507"/>
              <a:ext cx="349312" cy="294692"/>
            </a:xfrm>
            <a:prstGeom prst="rect">
              <a:avLst/>
            </a:prstGeom>
            <a:noFill/>
            <a:extLst>
              <a:ext uri="{909E8E84-426E-40DD-AFC4-6F175D3DCCD1}">
                <a14:hiddenFill xmlns:a14="http://schemas.microsoft.com/office/drawing/2010/main">
                  <a:solidFill>
                    <a:srgbClr val="FFFFFF"/>
                  </a:solidFill>
                </a14:hiddenFill>
              </a:ext>
            </a:extLst>
          </p:spPr>
        </p:pic>
        <p:pic>
          <p:nvPicPr>
            <p:cNvPr id="110"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389180" y="3081655"/>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1"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3710362" y="3081654"/>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010649" y="3081653"/>
              <a:ext cx="358224" cy="302211"/>
            </a:xfrm>
            <a:prstGeom prst="rect">
              <a:avLst/>
            </a:prstGeom>
            <a:noFill/>
            <a:extLst>
              <a:ext uri="{909E8E84-426E-40DD-AFC4-6F175D3DCCD1}">
                <a14:hiddenFill xmlns:a14="http://schemas.microsoft.com/office/drawing/2010/main">
                  <a:solidFill>
                    <a:srgbClr val="FFFFFF"/>
                  </a:solidFill>
                </a14:hiddenFill>
              </a:ext>
            </a:extLst>
          </p:spPr>
        </p:pic>
        <p:pic>
          <p:nvPicPr>
            <p:cNvPr id="113" name="Picture 19" descr="Grass on Transparent Background"/>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302208" y="3074761"/>
              <a:ext cx="358224" cy="302211"/>
            </a:xfrm>
            <a:prstGeom prst="rect">
              <a:avLst/>
            </a:prstGeom>
            <a:noFill/>
            <a:extLst>
              <a:ext uri="{909E8E84-426E-40DD-AFC4-6F175D3DCCD1}">
                <a14:hiddenFill xmlns:a14="http://schemas.microsoft.com/office/drawing/2010/main">
                  <a:solidFill>
                    <a:srgbClr val="FFFFFF"/>
                  </a:solidFill>
                </a14:hiddenFill>
              </a:ext>
            </a:extLst>
          </p:spPr>
        </p:pic>
        <p:sp>
          <p:nvSpPr>
            <p:cNvPr id="114" name="Flowchart: Direct Access Storage 113"/>
            <p:cNvSpPr/>
            <p:nvPr/>
          </p:nvSpPr>
          <p:spPr bwMode="auto">
            <a:xfrm>
              <a:off x="2791513" y="3647305"/>
              <a:ext cx="1972295" cy="550254"/>
            </a:xfrm>
            <a:prstGeom prst="flowChartMagneticDrum">
              <a:avLst/>
            </a:prstGeom>
            <a:solidFill>
              <a:schemeClr val="bg1">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dirty="0"/>
            </a:p>
          </p:txBody>
        </p:sp>
        <p:cxnSp>
          <p:nvCxnSpPr>
            <p:cNvPr id="115" name="Straight Arrow Connector 114"/>
            <p:cNvCxnSpPr/>
            <p:nvPr/>
          </p:nvCxnSpPr>
          <p:spPr>
            <a:xfrm>
              <a:off x="3105029" y="4072800"/>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3723312"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368873" y="4065533"/>
              <a:ext cx="0" cy="432360"/>
            </a:xfrm>
            <a:prstGeom prst="straightConnector1">
              <a:avLst/>
            </a:prstGeom>
            <a:ln w="63500">
              <a:tailEnd type="arrow"/>
            </a:ln>
          </p:spPr>
          <p:style>
            <a:lnRef idx="1">
              <a:schemeClr val="accent1"/>
            </a:lnRef>
            <a:fillRef idx="0">
              <a:schemeClr val="accent1"/>
            </a:fillRef>
            <a:effectRef idx="0">
              <a:schemeClr val="accent1"/>
            </a:effectRef>
            <a:fontRef idx="minor">
              <a:schemeClr val="tx1"/>
            </a:fontRef>
          </p:style>
        </p:cxnSp>
      </p:grpSp>
      <p:sp>
        <p:nvSpPr>
          <p:cNvPr id="118" name="TextBox 117"/>
          <p:cNvSpPr txBox="1"/>
          <p:nvPr/>
        </p:nvSpPr>
        <p:spPr>
          <a:xfrm>
            <a:off x="8665818" y="4267372"/>
            <a:ext cx="2482731" cy="369332"/>
          </a:xfrm>
          <a:prstGeom prst="rect">
            <a:avLst/>
          </a:prstGeom>
          <a:noFill/>
        </p:spPr>
        <p:txBody>
          <a:bodyPr wrap="none" rtlCol="0">
            <a:spAutoFit/>
          </a:bodyPr>
          <a:lstStyle/>
          <a:p>
            <a:r>
              <a:rPr lang="en-US" dirty="0"/>
              <a:t>Underground Infiltration</a:t>
            </a:r>
          </a:p>
        </p:txBody>
      </p:sp>
      <p:cxnSp>
        <p:nvCxnSpPr>
          <p:cNvPr id="17" name="Straight Connector 16"/>
          <p:cNvCxnSpPr/>
          <p:nvPr/>
        </p:nvCxnSpPr>
        <p:spPr>
          <a:xfrm>
            <a:off x="309298" y="2586045"/>
            <a:ext cx="2590248" cy="16628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334178" y="2599645"/>
            <a:ext cx="2516383" cy="159847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84060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Problem 1</a:t>
            </a:r>
            <a:endParaRPr lang="en-US" dirty="0"/>
          </a:p>
        </p:txBody>
      </p:sp>
      <p:sp>
        <p:nvSpPr>
          <p:cNvPr id="3" name="Subtitle 2"/>
          <p:cNvSpPr>
            <a:spLocks noGrp="1"/>
          </p:cNvSpPr>
          <p:nvPr>
            <p:ph idx="1"/>
          </p:nvPr>
        </p:nvSpPr>
        <p:spPr/>
        <p:txBody>
          <a:bodyPr/>
          <a:lstStyle/>
          <a:p>
            <a:r>
              <a:rPr lang="en-US" dirty="0" smtClean="0"/>
              <a:t>10 acre site</a:t>
            </a:r>
          </a:p>
          <a:p>
            <a:pPr lvl="1"/>
            <a:r>
              <a:rPr lang="en-US" dirty="0" smtClean="0"/>
              <a:t>5 acres impervious</a:t>
            </a:r>
          </a:p>
          <a:p>
            <a:pPr lvl="1"/>
            <a:r>
              <a:rPr lang="en-US" dirty="0" smtClean="0"/>
              <a:t>5 acres pervious turf (B soil)</a:t>
            </a:r>
          </a:p>
          <a:p>
            <a:r>
              <a:rPr lang="en-US" dirty="0" smtClean="0"/>
              <a:t>B soils (0.45 in/</a:t>
            </a:r>
            <a:r>
              <a:rPr lang="en-US" dirty="0" err="1" smtClean="0"/>
              <a:t>hr</a:t>
            </a:r>
            <a:r>
              <a:rPr lang="en-US" dirty="0" smtClean="0"/>
              <a:t>)</a:t>
            </a:r>
          </a:p>
          <a:p>
            <a:r>
              <a:rPr lang="en-US" dirty="0" smtClean="0"/>
              <a:t>Zip = 55155</a:t>
            </a:r>
          </a:p>
          <a:p>
            <a:r>
              <a:rPr lang="en-US" dirty="0" smtClean="0"/>
              <a:t>Goals</a:t>
            </a:r>
          </a:p>
          <a:p>
            <a:pPr lvl="1"/>
            <a:r>
              <a:rPr lang="en-US" dirty="0" smtClean="0"/>
              <a:t>Infiltrate first 1.1 inches off impervious surfaces</a:t>
            </a:r>
          </a:p>
          <a:p>
            <a:pPr lvl="1"/>
            <a:r>
              <a:rPr lang="en-US" dirty="0" smtClean="0"/>
              <a:t>Capture 80 percent of Total P</a:t>
            </a:r>
            <a:endParaRPr lang="en-US" dirty="0"/>
          </a:p>
        </p:txBody>
      </p:sp>
    </p:spTree>
    <p:extLst>
      <p:ext uri="{BB962C8B-B14F-4D97-AF65-F5344CB8AC3E}">
        <p14:creationId xmlns:p14="http://schemas.microsoft.com/office/powerpoint/2010/main" val="12074471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TotalTime>
  <Words>1729</Words>
  <Application>Microsoft Office PowerPoint</Application>
  <PresentationFormat>Widescreen</PresentationFormat>
  <Paragraphs>202</Paragraphs>
  <Slides>22</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Calibri Light</vt:lpstr>
      <vt:lpstr>Office Theme</vt:lpstr>
      <vt:lpstr>Agenda</vt:lpstr>
      <vt:lpstr>MIDS calculator</vt:lpstr>
      <vt:lpstr>BMP vs. performance goal vs. annual</vt:lpstr>
      <vt:lpstr>Kickoff example</vt:lpstr>
      <vt:lpstr>How does the calculator work?</vt:lpstr>
      <vt:lpstr>PowerPoint Presentation</vt:lpstr>
      <vt:lpstr>PowerPoint Presentation</vt:lpstr>
      <vt:lpstr>PowerPoint Presentation</vt:lpstr>
      <vt:lpstr>Problem 1</vt:lpstr>
      <vt:lpstr>Features, warnings, restrictions, help</vt:lpstr>
      <vt:lpstr>Treatment train</vt:lpstr>
      <vt:lpstr>Problem 2</vt:lpstr>
      <vt:lpstr>Bioretention with underdrain</vt:lpstr>
      <vt:lpstr>Permeable pavement considerations</vt:lpstr>
      <vt:lpstr>Harvest and reuse/cistern</vt:lpstr>
      <vt:lpstr>Tree trench</vt:lpstr>
      <vt:lpstr>Green roof</vt:lpstr>
      <vt:lpstr>Swales (with or without underdrain)</vt:lpstr>
      <vt:lpstr>Underground infiltration</vt:lpstr>
      <vt:lpstr>Accounting for practices not in the calculator</vt:lpstr>
      <vt:lpstr>Problem – low permeability soils</vt:lpstr>
      <vt:lpstr>Problem: ultra-urban site</vt:lpstr>
    </vt:vector>
  </TitlesOfParts>
  <Company>PCA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MIDS Calculator Use</dc:title>
  <dc:creator>Trojan, Mike (MPCA)</dc:creator>
  <cp:lastModifiedBy>Trojan, Mike (MPCA)</cp:lastModifiedBy>
  <cp:revision>24</cp:revision>
  <dcterms:created xsi:type="dcterms:W3CDTF">2018-12-26T21:41:35Z</dcterms:created>
  <dcterms:modified xsi:type="dcterms:W3CDTF">2019-10-09T12:49:18Z</dcterms:modified>
</cp:coreProperties>
</file>